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9" r:id="rId2"/>
    <p:sldId id="320" r:id="rId3"/>
    <p:sldId id="258" r:id="rId4"/>
    <p:sldId id="259" r:id="rId5"/>
    <p:sldId id="267" r:id="rId6"/>
    <p:sldId id="322" r:id="rId7"/>
    <p:sldId id="312" r:id="rId8"/>
    <p:sldId id="344" r:id="rId9"/>
    <p:sldId id="345" r:id="rId10"/>
    <p:sldId id="280" r:id="rId11"/>
    <p:sldId id="294" r:id="rId12"/>
    <p:sldId id="262" r:id="rId13"/>
    <p:sldId id="263" r:id="rId14"/>
    <p:sldId id="265" r:id="rId15"/>
    <p:sldId id="266" r:id="rId16"/>
    <p:sldId id="323" r:id="rId17"/>
    <p:sldId id="289" r:id="rId18"/>
    <p:sldId id="264" r:id="rId19"/>
    <p:sldId id="326" r:id="rId20"/>
    <p:sldId id="290" r:id="rId21"/>
    <p:sldId id="269" r:id="rId22"/>
    <p:sldId id="327" r:id="rId23"/>
    <p:sldId id="270" r:id="rId24"/>
    <p:sldId id="328" r:id="rId25"/>
    <p:sldId id="329" r:id="rId26"/>
    <p:sldId id="271" r:id="rId27"/>
    <p:sldId id="330" r:id="rId28"/>
    <p:sldId id="272" r:id="rId29"/>
    <p:sldId id="284" r:id="rId30"/>
    <p:sldId id="273" r:id="rId31"/>
    <p:sldId id="342" r:id="rId32"/>
    <p:sldId id="341" r:id="rId33"/>
    <p:sldId id="274" r:id="rId34"/>
    <p:sldId id="292" r:id="rId35"/>
    <p:sldId id="293" r:id="rId36"/>
    <p:sldId id="325" r:id="rId37"/>
    <p:sldId id="343" r:id="rId38"/>
    <p:sldId id="282" r:id="rId39"/>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DC4405"/>
    <a:srgbClr val="E6E7E8"/>
    <a:srgbClr val="FFFF00"/>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281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debush, Hannah" userId="dfdc7856-5345-4c8c-b86b-5e6be02e76a0" providerId="ADAL" clId="{AA648FF2-AEF1-495F-8163-360EE04622DC}"/>
    <pc:docChg chg="modSld">
      <pc:chgData name="Roudebush, Hannah" userId="dfdc7856-5345-4c8c-b86b-5e6be02e76a0" providerId="ADAL" clId="{AA648FF2-AEF1-495F-8163-360EE04622DC}" dt="2023-02-03T18:46:16.392" v="19" actId="20577"/>
      <pc:docMkLst>
        <pc:docMk/>
      </pc:docMkLst>
      <pc:sldChg chg="modSp mod">
        <pc:chgData name="Roudebush, Hannah" userId="dfdc7856-5345-4c8c-b86b-5e6be02e76a0" providerId="ADAL" clId="{AA648FF2-AEF1-495F-8163-360EE04622DC}" dt="2023-02-03T18:46:16.392" v="19" actId="20577"/>
        <pc:sldMkLst>
          <pc:docMk/>
          <pc:sldMk cId="1312590757" sldId="342"/>
        </pc:sldMkLst>
        <pc:spChg chg="mod">
          <ac:chgData name="Roudebush, Hannah" userId="dfdc7856-5345-4c8c-b86b-5e6be02e76a0" providerId="ADAL" clId="{AA648FF2-AEF1-495F-8163-360EE04622DC}" dt="2023-02-03T18:46:16.392" v="19" actId="20577"/>
          <ac:spMkLst>
            <pc:docMk/>
            <pc:sldMk cId="1312590757" sldId="342"/>
            <ac:spMk id="12" creationId="{E2CEE604-1451-C247-6C3D-7F09983DD82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C050F8-F890-4A12-B045-57A795246771}"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3FB6-38AD-4D56-A919-0E0D2FE7E78E}" type="slidenum">
              <a:rPr lang="en-US" smtClean="0"/>
              <a:t>‹#›</a:t>
            </a:fld>
            <a:endParaRPr lang="en-US"/>
          </a:p>
        </p:txBody>
      </p:sp>
    </p:spTree>
    <p:extLst>
      <p:ext uri="{BB962C8B-B14F-4D97-AF65-F5344CB8AC3E}">
        <p14:creationId xmlns:p14="http://schemas.microsoft.com/office/powerpoint/2010/main" val="107632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050F8-F890-4A12-B045-57A795246771}"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3FB6-38AD-4D56-A919-0E0D2FE7E78E}" type="slidenum">
              <a:rPr lang="en-US" smtClean="0"/>
              <a:t>‹#›</a:t>
            </a:fld>
            <a:endParaRPr lang="en-US"/>
          </a:p>
        </p:txBody>
      </p:sp>
    </p:spTree>
    <p:extLst>
      <p:ext uri="{BB962C8B-B14F-4D97-AF65-F5344CB8AC3E}">
        <p14:creationId xmlns:p14="http://schemas.microsoft.com/office/powerpoint/2010/main" val="84679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050F8-F890-4A12-B045-57A795246771}"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3FB6-38AD-4D56-A919-0E0D2FE7E78E}" type="slidenum">
              <a:rPr lang="en-US" smtClean="0"/>
              <a:t>‹#›</a:t>
            </a:fld>
            <a:endParaRPr lang="en-US"/>
          </a:p>
        </p:txBody>
      </p:sp>
    </p:spTree>
    <p:extLst>
      <p:ext uri="{BB962C8B-B14F-4D97-AF65-F5344CB8AC3E}">
        <p14:creationId xmlns:p14="http://schemas.microsoft.com/office/powerpoint/2010/main" val="326967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050F8-F890-4A12-B045-57A795246771}"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3FB6-38AD-4D56-A919-0E0D2FE7E78E}" type="slidenum">
              <a:rPr lang="en-US" smtClean="0"/>
              <a:t>‹#›</a:t>
            </a:fld>
            <a:endParaRPr lang="en-US"/>
          </a:p>
        </p:txBody>
      </p:sp>
    </p:spTree>
    <p:extLst>
      <p:ext uri="{BB962C8B-B14F-4D97-AF65-F5344CB8AC3E}">
        <p14:creationId xmlns:p14="http://schemas.microsoft.com/office/powerpoint/2010/main" val="5241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C050F8-F890-4A12-B045-57A795246771}"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3FB6-38AD-4D56-A919-0E0D2FE7E78E}" type="slidenum">
              <a:rPr lang="en-US" smtClean="0"/>
              <a:t>‹#›</a:t>
            </a:fld>
            <a:endParaRPr lang="en-US"/>
          </a:p>
        </p:txBody>
      </p:sp>
    </p:spTree>
    <p:extLst>
      <p:ext uri="{BB962C8B-B14F-4D97-AF65-F5344CB8AC3E}">
        <p14:creationId xmlns:p14="http://schemas.microsoft.com/office/powerpoint/2010/main" val="39486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C050F8-F890-4A12-B045-57A795246771}"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13FB6-38AD-4D56-A919-0E0D2FE7E78E}" type="slidenum">
              <a:rPr lang="en-US" smtClean="0"/>
              <a:t>‹#›</a:t>
            </a:fld>
            <a:endParaRPr lang="en-US"/>
          </a:p>
        </p:txBody>
      </p:sp>
    </p:spTree>
    <p:extLst>
      <p:ext uri="{BB962C8B-B14F-4D97-AF65-F5344CB8AC3E}">
        <p14:creationId xmlns:p14="http://schemas.microsoft.com/office/powerpoint/2010/main" val="36304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C050F8-F890-4A12-B045-57A795246771}"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13FB6-38AD-4D56-A919-0E0D2FE7E78E}" type="slidenum">
              <a:rPr lang="en-US" smtClean="0"/>
              <a:t>‹#›</a:t>
            </a:fld>
            <a:endParaRPr lang="en-US"/>
          </a:p>
        </p:txBody>
      </p:sp>
    </p:spTree>
    <p:extLst>
      <p:ext uri="{BB962C8B-B14F-4D97-AF65-F5344CB8AC3E}">
        <p14:creationId xmlns:p14="http://schemas.microsoft.com/office/powerpoint/2010/main" val="224589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C050F8-F890-4A12-B045-57A795246771}"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13FB6-38AD-4D56-A919-0E0D2FE7E78E}" type="slidenum">
              <a:rPr lang="en-US" smtClean="0"/>
              <a:t>‹#›</a:t>
            </a:fld>
            <a:endParaRPr lang="en-US"/>
          </a:p>
        </p:txBody>
      </p:sp>
    </p:spTree>
    <p:extLst>
      <p:ext uri="{BB962C8B-B14F-4D97-AF65-F5344CB8AC3E}">
        <p14:creationId xmlns:p14="http://schemas.microsoft.com/office/powerpoint/2010/main" val="66305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050F8-F890-4A12-B045-57A795246771}" type="datetimeFigureOut">
              <a:rPr lang="en-US" smtClean="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13FB6-38AD-4D56-A919-0E0D2FE7E78E}" type="slidenum">
              <a:rPr lang="en-US" smtClean="0"/>
              <a:t>‹#›</a:t>
            </a:fld>
            <a:endParaRPr lang="en-US"/>
          </a:p>
        </p:txBody>
      </p:sp>
    </p:spTree>
    <p:extLst>
      <p:ext uri="{BB962C8B-B14F-4D97-AF65-F5344CB8AC3E}">
        <p14:creationId xmlns:p14="http://schemas.microsoft.com/office/powerpoint/2010/main" val="294030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FC050F8-F890-4A12-B045-57A795246771}"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13FB6-38AD-4D56-A919-0E0D2FE7E78E}" type="slidenum">
              <a:rPr lang="en-US" smtClean="0"/>
              <a:t>‹#›</a:t>
            </a:fld>
            <a:endParaRPr lang="en-US"/>
          </a:p>
        </p:txBody>
      </p:sp>
    </p:spTree>
    <p:extLst>
      <p:ext uri="{BB962C8B-B14F-4D97-AF65-F5344CB8AC3E}">
        <p14:creationId xmlns:p14="http://schemas.microsoft.com/office/powerpoint/2010/main" val="155500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FC050F8-F890-4A12-B045-57A795246771}"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13FB6-38AD-4D56-A919-0E0D2FE7E78E}" type="slidenum">
              <a:rPr lang="en-US" smtClean="0"/>
              <a:t>‹#›</a:t>
            </a:fld>
            <a:endParaRPr lang="en-US"/>
          </a:p>
        </p:txBody>
      </p:sp>
    </p:spTree>
    <p:extLst>
      <p:ext uri="{BB962C8B-B14F-4D97-AF65-F5344CB8AC3E}">
        <p14:creationId xmlns:p14="http://schemas.microsoft.com/office/powerpoint/2010/main" val="359513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FC050F8-F890-4A12-B045-57A795246771}" type="datetimeFigureOut">
              <a:rPr lang="en-US" smtClean="0"/>
              <a:t>2/3/2023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2F13FB6-38AD-4D56-A919-0E0D2FE7E78E}" type="slidenum">
              <a:rPr lang="en-US" smtClean="0"/>
              <a:t>‹#›</a:t>
            </a:fld>
            <a:endParaRPr lang="en-US"/>
          </a:p>
        </p:txBody>
      </p:sp>
    </p:spTree>
    <p:extLst>
      <p:ext uri="{BB962C8B-B14F-4D97-AF65-F5344CB8AC3E}">
        <p14:creationId xmlns:p14="http://schemas.microsoft.com/office/powerpoint/2010/main" val="1813091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3.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2.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FFF2C4-8635-AA3C-37B4-EE2122F7E275}"/>
              </a:ext>
            </a:extLst>
          </p:cNvPr>
          <p:cNvPicPr>
            <a:picLocks noChangeAspect="1"/>
          </p:cNvPicPr>
          <p:nvPr/>
        </p:nvPicPr>
        <p:blipFill rotWithShape="1">
          <a:blip r:embed="rId2"/>
          <a:srcRect l="20710" r="26132"/>
          <a:stretch/>
        </p:blipFill>
        <p:spPr>
          <a:xfrm>
            <a:off x="0" y="-1"/>
            <a:ext cx="6857999" cy="8702520"/>
          </a:xfrm>
          <a:prstGeom prst="rect">
            <a:avLst/>
          </a:prstGeom>
        </p:spPr>
      </p:pic>
      <p:grpSp>
        <p:nvGrpSpPr>
          <p:cNvPr id="7" name="Group 6">
            <a:extLst>
              <a:ext uri="{FF2B5EF4-FFF2-40B4-BE49-F238E27FC236}">
                <a16:creationId xmlns:a16="http://schemas.microsoft.com/office/drawing/2014/main" id="{E3514CE6-D3B6-8EE6-1A86-40A90DD1ED5C}"/>
              </a:ext>
            </a:extLst>
          </p:cNvPr>
          <p:cNvGrpSpPr/>
          <p:nvPr/>
        </p:nvGrpSpPr>
        <p:grpSpPr>
          <a:xfrm>
            <a:off x="0" y="8608741"/>
            <a:ext cx="6858000" cy="535259"/>
            <a:chOff x="0" y="8608741"/>
            <a:chExt cx="6858000" cy="535259"/>
          </a:xfrm>
        </p:grpSpPr>
        <p:sp>
          <p:nvSpPr>
            <p:cNvPr id="8" name="Rectangle 7">
              <a:extLst>
                <a:ext uri="{FF2B5EF4-FFF2-40B4-BE49-F238E27FC236}">
                  <a16:creationId xmlns:a16="http://schemas.microsoft.com/office/drawing/2014/main" id="{CC8EC892-5B63-4001-3535-192E5EF5E25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7778DF8-48C8-B2DD-1F5F-7745D0DC6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0" name="Picture 9" descr="Logo&#10;&#10;Description automatically generated">
              <a:extLst>
                <a:ext uri="{FF2B5EF4-FFF2-40B4-BE49-F238E27FC236}">
                  <a16:creationId xmlns:a16="http://schemas.microsoft.com/office/drawing/2014/main" id="{9850A2F2-1B76-25B2-3EA6-88320AF44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1" name="Rectangle 10">
            <a:extLst>
              <a:ext uri="{FF2B5EF4-FFF2-40B4-BE49-F238E27FC236}">
                <a16:creationId xmlns:a16="http://schemas.microsoft.com/office/drawing/2014/main" id="{81AE33A3-3DCF-05CE-121F-DD2D0D54361E}"/>
              </a:ext>
            </a:extLst>
          </p:cNvPr>
          <p:cNvSpPr/>
          <p:nvPr/>
        </p:nvSpPr>
        <p:spPr>
          <a:xfrm>
            <a:off x="2964781" y="5847492"/>
            <a:ext cx="3668752" cy="1784195"/>
          </a:xfrm>
          <a:prstGeom prst="rect">
            <a:avLst/>
          </a:prstGeom>
          <a:solidFill>
            <a:srgbClr val="00ADE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Open Sans" panose="020B0606030504020204" pitchFamily="34" charset="0"/>
                <a:ea typeface="Open Sans" panose="020B0606030504020204" pitchFamily="34" charset="0"/>
                <a:cs typeface="Open Sans" panose="020B0606030504020204" pitchFamily="34" charset="0"/>
              </a:rPr>
              <a:t>GALE IN CONTEXT: </a:t>
            </a:r>
          </a:p>
          <a:p>
            <a:pPr algn="ctr"/>
            <a:r>
              <a:rPr lang="en-US" sz="2800" b="1" i="1" dirty="0">
                <a:latin typeface="Open Sans" panose="020B0606030504020204" pitchFamily="34" charset="0"/>
                <a:ea typeface="Open Sans" panose="020B0606030504020204" pitchFamily="34" charset="0"/>
                <a:cs typeface="Open Sans" panose="020B0606030504020204" pitchFamily="34" charset="0"/>
              </a:rPr>
              <a:t>HIGH SCHOOL</a:t>
            </a:r>
          </a:p>
          <a:p>
            <a:pPr algn="ctr"/>
            <a:r>
              <a:rPr lang="en-US" sz="2400" b="1" dirty="0">
                <a:latin typeface="Open Sans" panose="020B0606030504020204" pitchFamily="34" charset="0"/>
                <a:ea typeface="Open Sans" panose="020B0606030504020204" pitchFamily="34" charset="0"/>
                <a:cs typeface="Open Sans" panose="020B0606030504020204" pitchFamily="34" charset="0"/>
              </a:rPr>
              <a:t>Civil Rights Movement Escape Room</a:t>
            </a:r>
          </a:p>
        </p:txBody>
      </p:sp>
    </p:spTree>
    <p:extLst>
      <p:ext uri="{BB962C8B-B14F-4D97-AF65-F5344CB8AC3E}">
        <p14:creationId xmlns:p14="http://schemas.microsoft.com/office/powerpoint/2010/main" val="112601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B1BFFBFE-D36D-3AAF-FB86-D6D21F64C6EB}"/>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6" name="Rectangle 5">
            <a:extLst>
              <a:ext uri="{FF2B5EF4-FFF2-40B4-BE49-F238E27FC236}">
                <a16:creationId xmlns:a16="http://schemas.microsoft.com/office/drawing/2014/main" id="{EF08BCB1-2158-20DF-6846-AB42E5D8536B}"/>
              </a:ext>
            </a:extLst>
          </p:cNvPr>
          <p:cNvSpPr/>
          <p:nvPr/>
        </p:nvSpPr>
        <p:spPr>
          <a:xfrm>
            <a:off x="136568" y="256477"/>
            <a:ext cx="1512849" cy="1014761"/>
          </a:xfrm>
          <a:prstGeom prst="rect">
            <a:avLst/>
          </a:prstGeom>
          <a:solidFill>
            <a:srgbClr val="DC44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KEY</a:t>
            </a:r>
          </a:p>
        </p:txBody>
      </p:sp>
      <p:sp>
        <p:nvSpPr>
          <p:cNvPr id="7" name="Rectangle 6">
            <a:extLst>
              <a:ext uri="{FF2B5EF4-FFF2-40B4-BE49-F238E27FC236}">
                <a16:creationId xmlns:a16="http://schemas.microsoft.com/office/drawing/2014/main" id="{84859530-E090-41D2-E5A6-086E16F7FF59}"/>
              </a:ext>
            </a:extLst>
          </p:cNvPr>
          <p:cNvSpPr/>
          <p:nvPr/>
        </p:nvSpPr>
        <p:spPr>
          <a:xfrm>
            <a:off x="137531" y="1350665"/>
            <a:ext cx="6611229" cy="53526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Group Members:</a:t>
            </a:r>
          </a:p>
        </p:txBody>
      </p:sp>
      <p:sp>
        <p:nvSpPr>
          <p:cNvPr id="8" name="Rectangle 7">
            <a:extLst>
              <a:ext uri="{FF2B5EF4-FFF2-40B4-BE49-F238E27FC236}">
                <a16:creationId xmlns:a16="http://schemas.microsoft.com/office/drawing/2014/main" id="{6922BBB0-E94D-2CAE-0F66-FB57009A83F6}"/>
              </a:ext>
            </a:extLst>
          </p:cNvPr>
          <p:cNvSpPr/>
          <p:nvPr/>
        </p:nvSpPr>
        <p:spPr>
          <a:xfrm>
            <a:off x="1737316" y="256477"/>
            <a:ext cx="5011447" cy="1014761"/>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p>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Civil Rights Movement</a:t>
            </a:r>
          </a:p>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Escape Room</a:t>
            </a:r>
          </a:p>
        </p:txBody>
      </p:sp>
      <p:sp>
        <p:nvSpPr>
          <p:cNvPr id="13" name="Rectangle 12">
            <a:extLst>
              <a:ext uri="{FF2B5EF4-FFF2-40B4-BE49-F238E27FC236}">
                <a16:creationId xmlns:a16="http://schemas.microsoft.com/office/drawing/2014/main" id="{1DE20ABB-5761-8329-C58C-9137AEC4BECF}"/>
              </a:ext>
            </a:extLst>
          </p:cNvPr>
          <p:cNvSpPr/>
          <p:nvPr/>
        </p:nvSpPr>
        <p:spPr>
          <a:xfrm>
            <a:off x="2194560" y="6237693"/>
            <a:ext cx="4491117" cy="370603"/>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p>
        </p:txBody>
      </p:sp>
      <p:sp>
        <p:nvSpPr>
          <p:cNvPr id="15" name="Rectangle 14">
            <a:extLst>
              <a:ext uri="{FF2B5EF4-FFF2-40B4-BE49-F238E27FC236}">
                <a16:creationId xmlns:a16="http://schemas.microsoft.com/office/drawing/2014/main" id="{43C4EFDF-5BE8-33F1-929A-77462E2C5802}"/>
              </a:ext>
            </a:extLst>
          </p:cNvPr>
          <p:cNvSpPr/>
          <p:nvPr/>
        </p:nvSpPr>
        <p:spPr>
          <a:xfrm>
            <a:off x="2194560" y="6608296"/>
            <a:ext cx="4491118" cy="14308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tx1"/>
              </a:solidFill>
              <a:latin typeface="Arial" panose="020B0604020202020204" pitchFamily="34" charset="0"/>
              <a:cs typeface="Arial" panose="020B0604020202020204" pitchFamily="34" charset="0"/>
            </a:endParaRPr>
          </a:p>
        </p:txBody>
      </p:sp>
      <p:pic>
        <p:nvPicPr>
          <p:cNvPr id="17" name="Graphic 16" descr="Lock outline">
            <a:extLst>
              <a:ext uri="{FF2B5EF4-FFF2-40B4-BE49-F238E27FC236}">
                <a16:creationId xmlns:a16="http://schemas.microsoft.com/office/drawing/2014/main" id="{7F8C5072-5A20-F99B-E585-FF7D91B146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6088" y="6849886"/>
            <a:ext cx="856003" cy="856003"/>
          </a:xfrm>
          <a:prstGeom prst="rect">
            <a:avLst/>
          </a:prstGeom>
        </p:spPr>
      </p:pic>
      <p:graphicFrame>
        <p:nvGraphicFramePr>
          <p:cNvPr id="19" name="Table 19">
            <a:extLst>
              <a:ext uri="{FF2B5EF4-FFF2-40B4-BE49-F238E27FC236}">
                <a16:creationId xmlns:a16="http://schemas.microsoft.com/office/drawing/2014/main" id="{837C8964-6D5D-CBF6-C825-F47386B9EFC4}"/>
              </a:ext>
            </a:extLst>
          </p:cNvPr>
          <p:cNvGraphicFramePr>
            <a:graphicFrameLocks noGrp="1"/>
          </p:cNvGraphicFramePr>
          <p:nvPr>
            <p:extLst>
              <p:ext uri="{D42A27DB-BD31-4B8C-83A1-F6EECF244321}">
                <p14:modId xmlns:p14="http://schemas.microsoft.com/office/powerpoint/2010/main" val="3636595705"/>
              </p:ext>
            </p:extLst>
          </p:nvPr>
        </p:nvGraphicFramePr>
        <p:xfrm>
          <a:off x="2858310" y="6942410"/>
          <a:ext cx="3697824" cy="708736"/>
        </p:xfrm>
        <a:graphic>
          <a:graphicData uri="http://schemas.openxmlformats.org/drawingml/2006/table">
            <a:tbl>
              <a:tblPr firstRow="1" bandRow="1">
                <a:tableStyleId>{0505E3EF-67EA-436B-97B2-0124C06EBD24}</a:tableStyleId>
              </a:tblPr>
              <a:tblGrid>
                <a:gridCol w="462228">
                  <a:extLst>
                    <a:ext uri="{9D8B030D-6E8A-4147-A177-3AD203B41FA5}">
                      <a16:colId xmlns:a16="http://schemas.microsoft.com/office/drawing/2014/main" val="702666132"/>
                    </a:ext>
                  </a:extLst>
                </a:gridCol>
                <a:gridCol w="462228">
                  <a:extLst>
                    <a:ext uri="{9D8B030D-6E8A-4147-A177-3AD203B41FA5}">
                      <a16:colId xmlns:a16="http://schemas.microsoft.com/office/drawing/2014/main" val="3384326153"/>
                    </a:ext>
                  </a:extLst>
                </a:gridCol>
                <a:gridCol w="462228">
                  <a:extLst>
                    <a:ext uri="{9D8B030D-6E8A-4147-A177-3AD203B41FA5}">
                      <a16:colId xmlns:a16="http://schemas.microsoft.com/office/drawing/2014/main" val="1402140550"/>
                    </a:ext>
                  </a:extLst>
                </a:gridCol>
                <a:gridCol w="462228">
                  <a:extLst>
                    <a:ext uri="{9D8B030D-6E8A-4147-A177-3AD203B41FA5}">
                      <a16:colId xmlns:a16="http://schemas.microsoft.com/office/drawing/2014/main" val="2010468263"/>
                    </a:ext>
                  </a:extLst>
                </a:gridCol>
                <a:gridCol w="462228">
                  <a:extLst>
                    <a:ext uri="{9D8B030D-6E8A-4147-A177-3AD203B41FA5}">
                      <a16:colId xmlns:a16="http://schemas.microsoft.com/office/drawing/2014/main" val="1262628258"/>
                    </a:ext>
                  </a:extLst>
                </a:gridCol>
                <a:gridCol w="462228">
                  <a:extLst>
                    <a:ext uri="{9D8B030D-6E8A-4147-A177-3AD203B41FA5}">
                      <a16:colId xmlns:a16="http://schemas.microsoft.com/office/drawing/2014/main" val="1039797347"/>
                    </a:ext>
                  </a:extLst>
                </a:gridCol>
                <a:gridCol w="462228">
                  <a:extLst>
                    <a:ext uri="{9D8B030D-6E8A-4147-A177-3AD203B41FA5}">
                      <a16:colId xmlns:a16="http://schemas.microsoft.com/office/drawing/2014/main" val="3518739359"/>
                    </a:ext>
                  </a:extLst>
                </a:gridCol>
                <a:gridCol w="462228">
                  <a:extLst>
                    <a:ext uri="{9D8B030D-6E8A-4147-A177-3AD203B41FA5}">
                      <a16:colId xmlns:a16="http://schemas.microsoft.com/office/drawing/2014/main" val="2142021919"/>
                    </a:ext>
                  </a:extLst>
                </a:gridCol>
              </a:tblGrid>
              <a:tr h="708736">
                <a:tc>
                  <a:txBody>
                    <a:bodyPr/>
                    <a:lstStyle/>
                    <a:p>
                      <a:pPr algn="ctr"/>
                      <a:r>
                        <a:rPr lang="en-US" sz="3200" dirty="0">
                          <a:latin typeface="Arial" panose="020B0604020202020204" pitchFamily="34" charset="0"/>
                          <a:cs typeface="Arial" panose="020B0604020202020204" pitchFamily="34"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1200774"/>
                  </a:ext>
                </a:extLst>
              </a:tr>
            </a:tbl>
          </a:graphicData>
        </a:graphic>
      </p:graphicFrame>
      <p:sp>
        <p:nvSpPr>
          <p:cNvPr id="16" name="Rectangle 15">
            <a:extLst>
              <a:ext uri="{FF2B5EF4-FFF2-40B4-BE49-F238E27FC236}">
                <a16:creationId xmlns:a16="http://schemas.microsoft.com/office/drawing/2014/main" id="{F8C3A076-310C-5426-ECC8-1081B87E8392}"/>
              </a:ext>
            </a:extLst>
          </p:cNvPr>
          <p:cNvSpPr/>
          <p:nvPr/>
        </p:nvSpPr>
        <p:spPr>
          <a:xfrm>
            <a:off x="168617" y="6968817"/>
            <a:ext cx="373795" cy="1554479"/>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1F2B1B3-DB3B-96F6-8AC9-2E6B29788643}"/>
              </a:ext>
            </a:extLst>
          </p:cNvPr>
          <p:cNvSpPr/>
          <p:nvPr/>
        </p:nvSpPr>
        <p:spPr>
          <a:xfrm>
            <a:off x="136568" y="1992074"/>
            <a:ext cx="6624418" cy="354285"/>
          </a:xfrm>
          <a:prstGeom prst="rect">
            <a:avLst/>
          </a:prstGeom>
          <a:solidFill>
            <a:srgbClr val="E6E7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graphicFrame>
        <p:nvGraphicFramePr>
          <p:cNvPr id="12" name="Table 21">
            <a:extLst>
              <a:ext uri="{FF2B5EF4-FFF2-40B4-BE49-F238E27FC236}">
                <a16:creationId xmlns:a16="http://schemas.microsoft.com/office/drawing/2014/main" id="{D4EB8B04-C1C0-840B-61AD-707BD414E7B4}"/>
              </a:ext>
            </a:extLst>
          </p:cNvPr>
          <p:cNvGraphicFramePr>
            <a:graphicFrameLocks noGrp="1"/>
          </p:cNvGraphicFramePr>
          <p:nvPr>
            <p:extLst>
              <p:ext uri="{D42A27DB-BD31-4B8C-83A1-F6EECF244321}">
                <p14:modId xmlns:p14="http://schemas.microsoft.com/office/powerpoint/2010/main" val="3710546966"/>
              </p:ext>
            </p:extLst>
          </p:nvPr>
        </p:nvGraphicFramePr>
        <p:xfrm>
          <a:off x="150714" y="2354851"/>
          <a:ext cx="6611224" cy="2439878"/>
        </p:xfrm>
        <a:graphic>
          <a:graphicData uri="http://schemas.openxmlformats.org/drawingml/2006/table">
            <a:tbl>
              <a:tblPr firstRow="1" bandRow="1">
                <a:tableStyleId>{0505E3EF-67EA-436B-97B2-0124C06EBD24}</a:tableStyleId>
              </a:tblPr>
              <a:tblGrid>
                <a:gridCol w="329201">
                  <a:extLst>
                    <a:ext uri="{9D8B030D-6E8A-4147-A177-3AD203B41FA5}">
                      <a16:colId xmlns:a16="http://schemas.microsoft.com/office/drawing/2014/main" val="2816310200"/>
                    </a:ext>
                  </a:extLst>
                </a:gridCol>
                <a:gridCol w="315638">
                  <a:extLst>
                    <a:ext uri="{9D8B030D-6E8A-4147-A177-3AD203B41FA5}">
                      <a16:colId xmlns:a16="http://schemas.microsoft.com/office/drawing/2014/main" val="3035839712"/>
                    </a:ext>
                  </a:extLst>
                </a:gridCol>
                <a:gridCol w="397759">
                  <a:extLst>
                    <a:ext uri="{9D8B030D-6E8A-4147-A177-3AD203B41FA5}">
                      <a16:colId xmlns:a16="http://schemas.microsoft.com/office/drawing/2014/main" val="3155127702"/>
                    </a:ext>
                  </a:extLst>
                </a:gridCol>
                <a:gridCol w="397759">
                  <a:extLst>
                    <a:ext uri="{9D8B030D-6E8A-4147-A177-3AD203B41FA5}">
                      <a16:colId xmlns:a16="http://schemas.microsoft.com/office/drawing/2014/main" val="2479553585"/>
                    </a:ext>
                  </a:extLst>
                </a:gridCol>
                <a:gridCol w="397759">
                  <a:extLst>
                    <a:ext uri="{9D8B030D-6E8A-4147-A177-3AD203B41FA5}">
                      <a16:colId xmlns:a16="http://schemas.microsoft.com/office/drawing/2014/main" val="3214640109"/>
                    </a:ext>
                  </a:extLst>
                </a:gridCol>
                <a:gridCol w="397759">
                  <a:extLst>
                    <a:ext uri="{9D8B030D-6E8A-4147-A177-3AD203B41FA5}">
                      <a16:colId xmlns:a16="http://schemas.microsoft.com/office/drawing/2014/main" val="3394662713"/>
                    </a:ext>
                  </a:extLst>
                </a:gridCol>
                <a:gridCol w="397759">
                  <a:extLst>
                    <a:ext uri="{9D8B030D-6E8A-4147-A177-3AD203B41FA5}">
                      <a16:colId xmlns:a16="http://schemas.microsoft.com/office/drawing/2014/main" val="3590227478"/>
                    </a:ext>
                  </a:extLst>
                </a:gridCol>
                <a:gridCol w="397759">
                  <a:extLst>
                    <a:ext uri="{9D8B030D-6E8A-4147-A177-3AD203B41FA5}">
                      <a16:colId xmlns:a16="http://schemas.microsoft.com/office/drawing/2014/main" val="2773761275"/>
                    </a:ext>
                  </a:extLst>
                </a:gridCol>
                <a:gridCol w="397759">
                  <a:extLst>
                    <a:ext uri="{9D8B030D-6E8A-4147-A177-3AD203B41FA5}">
                      <a16:colId xmlns:a16="http://schemas.microsoft.com/office/drawing/2014/main" val="1486387081"/>
                    </a:ext>
                  </a:extLst>
                </a:gridCol>
                <a:gridCol w="397759">
                  <a:extLst>
                    <a:ext uri="{9D8B030D-6E8A-4147-A177-3AD203B41FA5}">
                      <a16:colId xmlns:a16="http://schemas.microsoft.com/office/drawing/2014/main" val="777642316"/>
                    </a:ext>
                  </a:extLst>
                </a:gridCol>
                <a:gridCol w="397759">
                  <a:extLst>
                    <a:ext uri="{9D8B030D-6E8A-4147-A177-3AD203B41FA5}">
                      <a16:colId xmlns:a16="http://schemas.microsoft.com/office/drawing/2014/main" val="1167499350"/>
                    </a:ext>
                  </a:extLst>
                </a:gridCol>
                <a:gridCol w="397759">
                  <a:extLst>
                    <a:ext uri="{9D8B030D-6E8A-4147-A177-3AD203B41FA5}">
                      <a16:colId xmlns:a16="http://schemas.microsoft.com/office/drawing/2014/main" val="3480790034"/>
                    </a:ext>
                  </a:extLst>
                </a:gridCol>
                <a:gridCol w="397759">
                  <a:extLst>
                    <a:ext uri="{9D8B030D-6E8A-4147-A177-3AD203B41FA5}">
                      <a16:colId xmlns:a16="http://schemas.microsoft.com/office/drawing/2014/main" val="2572554158"/>
                    </a:ext>
                  </a:extLst>
                </a:gridCol>
                <a:gridCol w="397759">
                  <a:extLst>
                    <a:ext uri="{9D8B030D-6E8A-4147-A177-3AD203B41FA5}">
                      <a16:colId xmlns:a16="http://schemas.microsoft.com/office/drawing/2014/main" val="4252065962"/>
                    </a:ext>
                  </a:extLst>
                </a:gridCol>
                <a:gridCol w="397759">
                  <a:extLst>
                    <a:ext uri="{9D8B030D-6E8A-4147-A177-3AD203B41FA5}">
                      <a16:colId xmlns:a16="http://schemas.microsoft.com/office/drawing/2014/main" val="759513520"/>
                    </a:ext>
                  </a:extLst>
                </a:gridCol>
                <a:gridCol w="397759">
                  <a:extLst>
                    <a:ext uri="{9D8B030D-6E8A-4147-A177-3AD203B41FA5}">
                      <a16:colId xmlns:a16="http://schemas.microsoft.com/office/drawing/2014/main" val="1512344824"/>
                    </a:ext>
                  </a:extLst>
                </a:gridCol>
                <a:gridCol w="397759">
                  <a:extLst>
                    <a:ext uri="{9D8B030D-6E8A-4147-A177-3AD203B41FA5}">
                      <a16:colId xmlns:a16="http://schemas.microsoft.com/office/drawing/2014/main" val="3910600152"/>
                    </a:ext>
                  </a:extLst>
                </a:gridCol>
              </a:tblGrid>
              <a:tr h="348554">
                <a:tc>
                  <a:txBody>
                    <a:bodyPr/>
                    <a:lstStyle/>
                    <a:p>
                      <a:r>
                        <a:rPr lang="en-US" b="1"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08487406"/>
                  </a:ext>
                </a:extLst>
              </a:tr>
              <a:tr h="348554">
                <a:tc>
                  <a:txBody>
                    <a:bodyPr/>
                    <a:lstStyle/>
                    <a:p>
                      <a:r>
                        <a:rPr lang="en-US" b="1"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b="1"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58101897"/>
                  </a:ext>
                </a:extLst>
              </a:tr>
              <a:tr h="348554">
                <a:tc>
                  <a:txBody>
                    <a:bodyPr/>
                    <a:lstStyle/>
                    <a:p>
                      <a:r>
                        <a:rPr lang="en-US" b="1"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b="1"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08467390"/>
                  </a:ext>
                </a:extLst>
              </a:tr>
              <a:tr h="348554">
                <a:tc>
                  <a:txBody>
                    <a:bodyPr/>
                    <a:lstStyle/>
                    <a:p>
                      <a:r>
                        <a:rPr lang="en-US" b="1"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b="1" dirty="0"/>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71039823"/>
                  </a:ext>
                </a:extLst>
              </a:tr>
              <a:tr h="348554">
                <a:tc>
                  <a:txBody>
                    <a:bodyPr/>
                    <a:lstStyle/>
                    <a:p>
                      <a:r>
                        <a:rPr lang="en-US" b="1"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b="1" dirty="0"/>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99178084"/>
                  </a:ext>
                </a:extLst>
              </a:tr>
              <a:tr h="348554">
                <a:tc>
                  <a:txBody>
                    <a:bodyPr/>
                    <a:lstStyle/>
                    <a:p>
                      <a:r>
                        <a:rPr lang="en-US" b="1"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b="1" dirty="0"/>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7114249"/>
                  </a:ext>
                </a:extLst>
              </a:tr>
              <a:tr h="348554">
                <a:tc>
                  <a:txBody>
                    <a:bodyPr/>
                    <a:lstStyle/>
                    <a:p>
                      <a:r>
                        <a:rPr lang="en-US" b="1" dirty="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b="1"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13956333"/>
                  </a:ext>
                </a:extLst>
              </a:tr>
            </a:tbl>
          </a:graphicData>
        </a:graphic>
      </p:graphicFrame>
      <p:graphicFrame>
        <p:nvGraphicFramePr>
          <p:cNvPr id="14" name="Table 22">
            <a:extLst>
              <a:ext uri="{FF2B5EF4-FFF2-40B4-BE49-F238E27FC236}">
                <a16:creationId xmlns:a16="http://schemas.microsoft.com/office/drawing/2014/main" id="{6C33417C-7085-484B-15AB-A91BEE833EAC}"/>
              </a:ext>
            </a:extLst>
          </p:cNvPr>
          <p:cNvGraphicFramePr>
            <a:graphicFrameLocks noGrp="1"/>
          </p:cNvGraphicFramePr>
          <p:nvPr>
            <p:extLst>
              <p:ext uri="{D42A27DB-BD31-4B8C-83A1-F6EECF244321}">
                <p14:modId xmlns:p14="http://schemas.microsoft.com/office/powerpoint/2010/main" val="256812194"/>
              </p:ext>
            </p:extLst>
          </p:nvPr>
        </p:nvGraphicFramePr>
        <p:xfrm>
          <a:off x="150714" y="4785283"/>
          <a:ext cx="6611236" cy="370840"/>
        </p:xfrm>
        <a:graphic>
          <a:graphicData uri="http://schemas.openxmlformats.org/drawingml/2006/table">
            <a:tbl>
              <a:tblPr firstRow="1" bandRow="1">
                <a:tableStyleId>{5C22544A-7EE6-4342-B048-85BDC9FD1C3A}</a:tableStyleId>
              </a:tblPr>
              <a:tblGrid>
                <a:gridCol w="1050765">
                  <a:extLst>
                    <a:ext uri="{9D8B030D-6E8A-4147-A177-3AD203B41FA5}">
                      <a16:colId xmlns:a16="http://schemas.microsoft.com/office/drawing/2014/main" val="1728550321"/>
                    </a:ext>
                  </a:extLst>
                </a:gridCol>
                <a:gridCol w="786809">
                  <a:extLst>
                    <a:ext uri="{9D8B030D-6E8A-4147-A177-3AD203B41FA5}">
                      <a16:colId xmlns:a16="http://schemas.microsoft.com/office/drawing/2014/main" val="2192753669"/>
                    </a:ext>
                  </a:extLst>
                </a:gridCol>
                <a:gridCol w="786810">
                  <a:extLst>
                    <a:ext uri="{9D8B030D-6E8A-4147-A177-3AD203B41FA5}">
                      <a16:colId xmlns:a16="http://schemas.microsoft.com/office/drawing/2014/main" val="879377192"/>
                    </a:ext>
                  </a:extLst>
                </a:gridCol>
                <a:gridCol w="797442">
                  <a:extLst>
                    <a:ext uri="{9D8B030D-6E8A-4147-A177-3AD203B41FA5}">
                      <a16:colId xmlns:a16="http://schemas.microsoft.com/office/drawing/2014/main" val="1164569534"/>
                    </a:ext>
                  </a:extLst>
                </a:gridCol>
                <a:gridCol w="808074">
                  <a:extLst>
                    <a:ext uri="{9D8B030D-6E8A-4147-A177-3AD203B41FA5}">
                      <a16:colId xmlns:a16="http://schemas.microsoft.com/office/drawing/2014/main" val="764486885"/>
                    </a:ext>
                  </a:extLst>
                </a:gridCol>
                <a:gridCol w="797442">
                  <a:extLst>
                    <a:ext uri="{9D8B030D-6E8A-4147-A177-3AD203B41FA5}">
                      <a16:colId xmlns:a16="http://schemas.microsoft.com/office/drawing/2014/main" val="1127494174"/>
                    </a:ext>
                  </a:extLst>
                </a:gridCol>
                <a:gridCol w="780797">
                  <a:extLst>
                    <a:ext uri="{9D8B030D-6E8A-4147-A177-3AD203B41FA5}">
                      <a16:colId xmlns:a16="http://schemas.microsoft.com/office/drawing/2014/main" val="892006038"/>
                    </a:ext>
                  </a:extLst>
                </a:gridCol>
                <a:gridCol w="803097">
                  <a:extLst>
                    <a:ext uri="{9D8B030D-6E8A-4147-A177-3AD203B41FA5}">
                      <a16:colId xmlns:a16="http://schemas.microsoft.com/office/drawing/2014/main" val="4222371863"/>
                    </a:ext>
                  </a:extLst>
                </a:gridCol>
              </a:tblGrid>
              <a:tr h="370840">
                <a:tc>
                  <a:txBody>
                    <a:bodyPr/>
                    <a:lstStyle/>
                    <a:p>
                      <a:pPr algn="ctr"/>
                      <a:r>
                        <a:rPr lang="en-US" b="1" dirty="0">
                          <a:solidFill>
                            <a:schemeClr val="tx1"/>
                          </a:solidFill>
                          <a:latin typeface="Arial Black" panose="020B0A04020102020204" pitchFamily="34" charset="0"/>
                          <a:cs typeface="Arial" panose="020B0604020202020204" pitchFamily="34" charset="0"/>
                        </a:rPr>
                        <a:t>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a:r>
                        <a:rPr lang="en-US" dirty="0">
                          <a:solidFill>
                            <a:schemeClr val="tx1"/>
                          </a:solidFill>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524021"/>
                  </a:ext>
                </a:extLst>
              </a:tr>
            </a:tbl>
          </a:graphicData>
        </a:graphic>
      </p:graphicFrame>
      <p:grpSp>
        <p:nvGrpSpPr>
          <p:cNvPr id="24" name="Group 23">
            <a:extLst>
              <a:ext uri="{FF2B5EF4-FFF2-40B4-BE49-F238E27FC236}">
                <a16:creationId xmlns:a16="http://schemas.microsoft.com/office/drawing/2014/main" id="{FB638733-9A78-5DB7-6E40-8D6388E5F8E3}"/>
              </a:ext>
            </a:extLst>
          </p:cNvPr>
          <p:cNvGrpSpPr/>
          <p:nvPr/>
        </p:nvGrpSpPr>
        <p:grpSpPr>
          <a:xfrm>
            <a:off x="172322" y="5232258"/>
            <a:ext cx="1913766" cy="1697118"/>
            <a:chOff x="123382" y="5387648"/>
            <a:chExt cx="1913766" cy="1697118"/>
          </a:xfrm>
        </p:grpSpPr>
        <p:sp>
          <p:nvSpPr>
            <p:cNvPr id="18" name="Rectangle 17">
              <a:extLst>
                <a:ext uri="{FF2B5EF4-FFF2-40B4-BE49-F238E27FC236}">
                  <a16:creationId xmlns:a16="http://schemas.microsoft.com/office/drawing/2014/main" id="{7B89EC3D-8CF4-8E0C-9A0B-3FE0816D475E}"/>
                </a:ext>
              </a:extLst>
            </p:cNvPr>
            <p:cNvSpPr/>
            <p:nvPr/>
          </p:nvSpPr>
          <p:spPr>
            <a:xfrm>
              <a:off x="123382" y="5387648"/>
              <a:ext cx="1913766"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21" name="Rectangle 20">
              <a:extLst>
                <a:ext uri="{FF2B5EF4-FFF2-40B4-BE49-F238E27FC236}">
                  <a16:creationId xmlns:a16="http://schemas.microsoft.com/office/drawing/2014/main" id="{76B1B7A1-9642-ECFD-0DCD-CCDBBAA05DC5}"/>
                </a:ext>
              </a:extLst>
            </p:cNvPr>
            <p:cNvSpPr/>
            <p:nvPr/>
          </p:nvSpPr>
          <p:spPr>
            <a:xfrm>
              <a:off x="123382" y="5740493"/>
              <a:ext cx="1913766" cy="1344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1. Delaware</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2. segregated</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3. Thurgood</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4. Fourteenth</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5. inherently</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6. deliberate</a:t>
              </a:r>
            </a:p>
          </p:txBody>
        </p:sp>
      </p:grpSp>
      <p:sp>
        <p:nvSpPr>
          <p:cNvPr id="22" name="Rectangle 21">
            <a:extLst>
              <a:ext uri="{FF2B5EF4-FFF2-40B4-BE49-F238E27FC236}">
                <a16:creationId xmlns:a16="http://schemas.microsoft.com/office/drawing/2014/main" id="{ED05DA4C-BA38-2DE0-5DB8-DD8CCCEDE95D}"/>
              </a:ext>
            </a:extLst>
          </p:cNvPr>
          <p:cNvSpPr/>
          <p:nvPr/>
        </p:nvSpPr>
        <p:spPr>
          <a:xfrm>
            <a:off x="2194560" y="5582830"/>
            <a:ext cx="4492962" cy="5775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_H_      _F_      _B_      _A_      _C_      _D_      _E_      _J_      _K_      _I_      _G_      </a:t>
            </a:r>
          </a:p>
          <a:p>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1         2         3         4         5         6         7        8         9       10      11   </a:t>
            </a:r>
          </a:p>
        </p:txBody>
      </p:sp>
      <p:sp>
        <p:nvSpPr>
          <p:cNvPr id="25" name="Rectangle 24">
            <a:extLst>
              <a:ext uri="{FF2B5EF4-FFF2-40B4-BE49-F238E27FC236}">
                <a16:creationId xmlns:a16="http://schemas.microsoft.com/office/drawing/2014/main" id="{CF5CF4ED-F185-D0C6-EC6A-02409D96BDC9}"/>
              </a:ext>
            </a:extLst>
          </p:cNvPr>
          <p:cNvSpPr/>
          <p:nvPr/>
        </p:nvSpPr>
        <p:spPr>
          <a:xfrm>
            <a:off x="2192714" y="5236821"/>
            <a:ext cx="4492963" cy="37084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7" name="Table 27">
            <a:extLst>
              <a:ext uri="{FF2B5EF4-FFF2-40B4-BE49-F238E27FC236}">
                <a16:creationId xmlns:a16="http://schemas.microsoft.com/office/drawing/2014/main" id="{EF508C53-DF78-1EBE-6D26-1C3942FB5012}"/>
              </a:ext>
            </a:extLst>
          </p:cNvPr>
          <p:cNvGraphicFramePr>
            <a:graphicFrameLocks noGrp="1"/>
          </p:cNvGraphicFramePr>
          <p:nvPr>
            <p:extLst>
              <p:ext uri="{D42A27DB-BD31-4B8C-83A1-F6EECF244321}">
                <p14:modId xmlns:p14="http://schemas.microsoft.com/office/powerpoint/2010/main" val="3708700366"/>
              </p:ext>
            </p:extLst>
          </p:nvPr>
        </p:nvGraphicFramePr>
        <p:xfrm>
          <a:off x="546117" y="6968817"/>
          <a:ext cx="1539971" cy="1554480"/>
        </p:xfrm>
        <a:graphic>
          <a:graphicData uri="http://schemas.openxmlformats.org/drawingml/2006/table">
            <a:tbl>
              <a:tblPr firstRow="1" bandRow="1">
                <a:tableStyleId>{0505E3EF-67EA-436B-97B2-0124C06EBD24}</a:tableStyleId>
              </a:tblPr>
              <a:tblGrid>
                <a:gridCol w="509932">
                  <a:extLst>
                    <a:ext uri="{9D8B030D-6E8A-4147-A177-3AD203B41FA5}">
                      <a16:colId xmlns:a16="http://schemas.microsoft.com/office/drawing/2014/main" val="661418807"/>
                    </a:ext>
                  </a:extLst>
                </a:gridCol>
                <a:gridCol w="485157">
                  <a:extLst>
                    <a:ext uri="{9D8B030D-6E8A-4147-A177-3AD203B41FA5}">
                      <a16:colId xmlns:a16="http://schemas.microsoft.com/office/drawing/2014/main" val="243474419"/>
                    </a:ext>
                  </a:extLst>
                </a:gridCol>
                <a:gridCol w="544882">
                  <a:extLst>
                    <a:ext uri="{9D8B030D-6E8A-4147-A177-3AD203B41FA5}">
                      <a16:colId xmlns:a16="http://schemas.microsoft.com/office/drawing/2014/main" val="3786263774"/>
                    </a:ext>
                  </a:extLst>
                </a:gridCol>
              </a:tblGrid>
              <a:tr h="256491">
                <a:tc>
                  <a:txBody>
                    <a:bodyPr/>
                    <a:lstStyle/>
                    <a:p>
                      <a:pPr marL="0" indent="0" algn="l">
                        <a:buNone/>
                      </a:pPr>
                      <a:r>
                        <a:rPr lang="en-US" sz="1100" b="0" dirty="0"/>
                        <a:t>1.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7.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13. 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167044"/>
                  </a:ext>
                </a:extLst>
              </a:tr>
              <a:tr h="256491">
                <a:tc>
                  <a:txBody>
                    <a:bodyPr/>
                    <a:lstStyle/>
                    <a:p>
                      <a:pPr algn="l"/>
                      <a:r>
                        <a:rPr lang="en-US" sz="1100" b="0" dirty="0"/>
                        <a:t>2.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8. 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14. 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406097"/>
                  </a:ext>
                </a:extLst>
              </a:tr>
              <a:tr h="256491">
                <a:tc>
                  <a:txBody>
                    <a:bodyPr/>
                    <a:lstStyle/>
                    <a:p>
                      <a:pPr algn="l"/>
                      <a:r>
                        <a:rPr lang="en-US" sz="1100" b="0" dirty="0"/>
                        <a:t>3.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9. 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15. 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250473"/>
                  </a:ext>
                </a:extLst>
              </a:tr>
              <a:tr h="256491">
                <a:tc>
                  <a:txBody>
                    <a:bodyPr/>
                    <a:lstStyle/>
                    <a:p>
                      <a:pPr algn="l"/>
                      <a:r>
                        <a:rPr lang="en-US" sz="1100" b="0" dirty="0"/>
                        <a:t>4. 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10.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16.N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400126"/>
                  </a:ext>
                </a:extLst>
              </a:tr>
              <a:tr h="256491">
                <a:tc>
                  <a:txBody>
                    <a:bodyPr/>
                    <a:lstStyle/>
                    <a:p>
                      <a:pPr algn="l"/>
                      <a:r>
                        <a:rPr lang="en-US" sz="1100" b="0" dirty="0"/>
                        <a:t>5.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11.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105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282241"/>
                  </a:ext>
                </a:extLst>
              </a:tr>
              <a:tr h="256491">
                <a:tc>
                  <a:txBody>
                    <a:bodyPr/>
                    <a:lstStyle/>
                    <a:p>
                      <a:pPr algn="l"/>
                      <a:r>
                        <a:rPr lang="en-US" sz="1100" b="0" dirty="0"/>
                        <a:t>6.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12. 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11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8228104"/>
                  </a:ext>
                </a:extLst>
              </a:tr>
            </a:tbl>
          </a:graphicData>
        </a:graphic>
      </p:graphicFrame>
      <p:sp>
        <p:nvSpPr>
          <p:cNvPr id="29" name="Rectangle 28">
            <a:extLst>
              <a:ext uri="{FF2B5EF4-FFF2-40B4-BE49-F238E27FC236}">
                <a16:creationId xmlns:a16="http://schemas.microsoft.com/office/drawing/2014/main" id="{8FD71C87-015B-6B9B-BC33-23DF748F6E16}"/>
              </a:ext>
            </a:extLst>
          </p:cNvPr>
          <p:cNvSpPr/>
          <p:nvPr/>
        </p:nvSpPr>
        <p:spPr>
          <a:xfrm>
            <a:off x="1686192" y="8093775"/>
            <a:ext cx="4999485" cy="460223"/>
          </a:xfrm>
          <a:prstGeom prst="rect">
            <a:avLst/>
          </a:prstGeom>
          <a:solidFill>
            <a:srgbClr val="DC44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FOR TEACHER USE</a:t>
            </a:r>
          </a:p>
        </p:txBody>
      </p:sp>
    </p:spTree>
    <p:extLst>
      <p:ext uri="{BB962C8B-B14F-4D97-AF65-F5344CB8AC3E}">
        <p14:creationId xmlns:p14="http://schemas.microsoft.com/office/powerpoint/2010/main" val="423684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B1BFFBFE-D36D-3AAF-FB86-D6D21F64C6EB}"/>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8" name="Rectangle 17">
            <a:extLst>
              <a:ext uri="{FF2B5EF4-FFF2-40B4-BE49-F238E27FC236}">
                <a16:creationId xmlns:a16="http://schemas.microsoft.com/office/drawing/2014/main" id="{3E3B1FED-D8A9-C9EA-AAE3-862D3D5F5C3B}"/>
              </a:ext>
            </a:extLst>
          </p:cNvPr>
          <p:cNvSpPr/>
          <p:nvPr/>
        </p:nvSpPr>
        <p:spPr>
          <a:xfrm>
            <a:off x="208518" y="147257"/>
            <a:ext cx="6409066"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14" name="Rectangle 13">
            <a:extLst>
              <a:ext uri="{FF2B5EF4-FFF2-40B4-BE49-F238E27FC236}">
                <a16:creationId xmlns:a16="http://schemas.microsoft.com/office/drawing/2014/main" id="{7C7E6074-69AD-1C9A-EA45-5DB4925E492F}"/>
              </a:ext>
            </a:extLst>
          </p:cNvPr>
          <p:cNvSpPr/>
          <p:nvPr/>
        </p:nvSpPr>
        <p:spPr>
          <a:xfrm>
            <a:off x="208518" y="142080"/>
            <a:ext cx="2114696" cy="3542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 KEY</a:t>
            </a:r>
          </a:p>
        </p:txBody>
      </p:sp>
      <p:sp>
        <p:nvSpPr>
          <p:cNvPr id="19" name="Rectangle 18">
            <a:extLst>
              <a:ext uri="{FF2B5EF4-FFF2-40B4-BE49-F238E27FC236}">
                <a16:creationId xmlns:a16="http://schemas.microsoft.com/office/drawing/2014/main" id="{DF094A6F-0D46-4919-B95E-D0A44BAF54E4}"/>
              </a:ext>
            </a:extLst>
          </p:cNvPr>
          <p:cNvSpPr/>
          <p:nvPr/>
        </p:nvSpPr>
        <p:spPr>
          <a:xfrm>
            <a:off x="208518" y="1206139"/>
            <a:ext cx="1583068" cy="183995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20" name="Rectangle 19">
            <a:extLst>
              <a:ext uri="{FF2B5EF4-FFF2-40B4-BE49-F238E27FC236}">
                <a16:creationId xmlns:a16="http://schemas.microsoft.com/office/drawing/2014/main" id="{B541798C-60B5-D8F1-D8E7-8F2753FDE4D7}"/>
              </a:ext>
            </a:extLst>
          </p:cNvPr>
          <p:cNvSpPr/>
          <p:nvPr/>
        </p:nvSpPr>
        <p:spPr>
          <a:xfrm>
            <a:off x="208518" y="501542"/>
            <a:ext cx="6409066" cy="614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___F___    ___R___    ___E___    ___E___    ___D___    ___O___    ___M___ 		</a:t>
            </a: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1              2              3              4              5              6              7              </a:t>
            </a:r>
          </a:p>
        </p:txBody>
      </p:sp>
      <p:sp>
        <p:nvSpPr>
          <p:cNvPr id="21" name="Rectangle 20">
            <a:extLst>
              <a:ext uri="{FF2B5EF4-FFF2-40B4-BE49-F238E27FC236}">
                <a16:creationId xmlns:a16="http://schemas.microsoft.com/office/drawing/2014/main" id="{456F5D42-97C8-52E8-83E7-6C36AF07DEAC}"/>
              </a:ext>
            </a:extLst>
          </p:cNvPr>
          <p:cNvSpPr/>
          <p:nvPr/>
        </p:nvSpPr>
        <p:spPr>
          <a:xfrm>
            <a:off x="1791586" y="1206139"/>
            <a:ext cx="4825998" cy="18399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“Injustice anywhere is a threat to justice everywhere.”</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Martin Luther King Jr.</a:t>
            </a:r>
          </a:p>
          <a:p>
            <a:pPr algn="ct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E8E529F2-4E00-101C-3CA4-DDDA08D3C3E3}"/>
              </a:ext>
            </a:extLst>
          </p:cNvPr>
          <p:cNvSpPr/>
          <p:nvPr/>
        </p:nvSpPr>
        <p:spPr>
          <a:xfrm>
            <a:off x="208517" y="3188693"/>
            <a:ext cx="1583068"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9" name="Rectangle 8">
            <a:extLst>
              <a:ext uri="{FF2B5EF4-FFF2-40B4-BE49-F238E27FC236}">
                <a16:creationId xmlns:a16="http://schemas.microsoft.com/office/drawing/2014/main" id="{3ABFD9A1-0B25-F5C1-3B3B-234F0868D5DC}"/>
              </a:ext>
            </a:extLst>
          </p:cNvPr>
          <p:cNvSpPr/>
          <p:nvPr/>
        </p:nvSpPr>
        <p:spPr>
          <a:xfrm>
            <a:off x="208518" y="3542978"/>
            <a:ext cx="1583068" cy="3461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____D____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2. ____G____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3. ____H____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 ____F____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 ____E____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6. ____B____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 ____C____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8. ____A____</a:t>
            </a:r>
          </a:p>
        </p:txBody>
      </p:sp>
      <p:sp>
        <p:nvSpPr>
          <p:cNvPr id="10" name="Rectangle 9">
            <a:extLst>
              <a:ext uri="{FF2B5EF4-FFF2-40B4-BE49-F238E27FC236}">
                <a16:creationId xmlns:a16="http://schemas.microsoft.com/office/drawing/2014/main" id="{730CBBB2-54DE-1F75-2FB8-00C3D6822E97}"/>
              </a:ext>
            </a:extLst>
          </p:cNvPr>
          <p:cNvSpPr/>
          <p:nvPr/>
        </p:nvSpPr>
        <p:spPr>
          <a:xfrm>
            <a:off x="1895707" y="3576414"/>
            <a:ext cx="4737824" cy="1260615"/>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__9__ </a:t>
            </a:r>
            <a:r>
              <a:rPr lang="en-US" dirty="0">
                <a:solidFill>
                  <a:schemeClr val="tx1"/>
                </a:solidFill>
                <a:sym typeface="Wingdings" panose="05000000000000000000" pitchFamily="2" charset="2"/>
              </a:rPr>
              <a:t></a:t>
            </a:r>
            <a:r>
              <a:rPr lang="en-US" dirty="0">
                <a:solidFill>
                  <a:schemeClr val="tx1"/>
                </a:solidFill>
              </a:rPr>
              <a:t>__2__ </a:t>
            </a:r>
            <a:r>
              <a:rPr lang="en-US" dirty="0">
                <a:solidFill>
                  <a:schemeClr val="tx1"/>
                </a:solidFill>
                <a:sym typeface="Wingdings" panose="05000000000000000000" pitchFamily="2" charset="2"/>
              </a:rPr>
              <a:t></a:t>
            </a:r>
            <a:r>
              <a:rPr lang="en-US" dirty="0">
                <a:solidFill>
                  <a:schemeClr val="tx1"/>
                </a:solidFill>
              </a:rPr>
              <a:t>__5__ </a:t>
            </a:r>
            <a:r>
              <a:rPr lang="en-US" dirty="0">
                <a:solidFill>
                  <a:schemeClr val="tx1"/>
                </a:solidFill>
                <a:sym typeface="Wingdings" panose="05000000000000000000" pitchFamily="2" charset="2"/>
              </a:rPr>
              <a:t></a:t>
            </a:r>
            <a:r>
              <a:rPr lang="en-US" dirty="0">
                <a:solidFill>
                  <a:schemeClr val="tx1"/>
                </a:solidFill>
              </a:rPr>
              <a:t>__1__ </a:t>
            </a:r>
            <a:r>
              <a:rPr lang="en-US" dirty="0">
                <a:solidFill>
                  <a:schemeClr val="tx1"/>
                </a:solidFill>
                <a:sym typeface="Wingdings" panose="05000000000000000000" pitchFamily="2" charset="2"/>
              </a:rPr>
              <a:t></a:t>
            </a:r>
            <a:r>
              <a:rPr lang="en-US" dirty="0">
                <a:solidFill>
                  <a:schemeClr val="tx1"/>
                </a:solidFill>
              </a:rPr>
              <a:t>__8__ </a:t>
            </a:r>
            <a:r>
              <a:rPr lang="en-US" dirty="0">
                <a:solidFill>
                  <a:schemeClr val="tx1"/>
                </a:solidFill>
                <a:sym typeface="Wingdings" panose="05000000000000000000" pitchFamily="2" charset="2"/>
              </a:rPr>
              <a:t></a:t>
            </a:r>
            <a:endParaRPr lang="en-US" dirty="0">
              <a:solidFill>
                <a:schemeClr val="tx1"/>
              </a:solidFill>
            </a:endParaRPr>
          </a:p>
          <a:p>
            <a:pPr algn="ctr"/>
            <a:endParaRPr lang="en-US" dirty="0">
              <a:solidFill>
                <a:schemeClr val="tx1"/>
              </a:solidFill>
            </a:endParaRPr>
          </a:p>
          <a:p>
            <a:pPr algn="ctr"/>
            <a:r>
              <a:rPr lang="en-US" dirty="0">
                <a:solidFill>
                  <a:schemeClr val="tx1"/>
                </a:solidFill>
              </a:rPr>
              <a:t>__3__ </a:t>
            </a:r>
            <a:r>
              <a:rPr lang="en-US" dirty="0">
                <a:solidFill>
                  <a:schemeClr val="tx1"/>
                </a:solidFill>
                <a:sym typeface="Wingdings" panose="05000000000000000000" pitchFamily="2" charset="2"/>
              </a:rPr>
              <a:t></a:t>
            </a:r>
            <a:r>
              <a:rPr lang="en-US" dirty="0">
                <a:solidFill>
                  <a:schemeClr val="tx1"/>
                </a:solidFill>
              </a:rPr>
              <a:t>__6__ </a:t>
            </a:r>
            <a:r>
              <a:rPr lang="en-US" dirty="0">
                <a:solidFill>
                  <a:schemeClr val="tx1"/>
                </a:solidFill>
                <a:sym typeface="Wingdings" panose="05000000000000000000" pitchFamily="2" charset="2"/>
              </a:rPr>
              <a:t></a:t>
            </a:r>
            <a:r>
              <a:rPr lang="en-US" dirty="0">
                <a:solidFill>
                  <a:schemeClr val="tx1"/>
                </a:solidFill>
              </a:rPr>
              <a:t>__4__ </a:t>
            </a:r>
            <a:r>
              <a:rPr lang="en-US" dirty="0">
                <a:solidFill>
                  <a:schemeClr val="tx1"/>
                </a:solidFill>
                <a:sym typeface="Wingdings" panose="05000000000000000000" pitchFamily="2" charset="2"/>
              </a:rPr>
              <a:t></a:t>
            </a:r>
            <a:r>
              <a:rPr lang="en-US" dirty="0">
                <a:solidFill>
                  <a:schemeClr val="tx1"/>
                </a:solidFill>
              </a:rPr>
              <a:t>__7__</a:t>
            </a:r>
            <a:r>
              <a:rPr lang="en-US" dirty="0">
                <a:solidFill>
                  <a:schemeClr val="tx1"/>
                </a:solidFill>
                <a:sym typeface="Wingdings" panose="05000000000000000000" pitchFamily="2" charset="2"/>
              </a:rPr>
              <a:t> </a:t>
            </a:r>
            <a:endParaRPr lang="en-US" dirty="0">
              <a:solidFill>
                <a:schemeClr val="tx1"/>
              </a:solidFill>
            </a:endParaRPr>
          </a:p>
        </p:txBody>
      </p:sp>
      <p:sp>
        <p:nvSpPr>
          <p:cNvPr id="11" name="Rectangle 10">
            <a:extLst>
              <a:ext uri="{FF2B5EF4-FFF2-40B4-BE49-F238E27FC236}">
                <a16:creationId xmlns:a16="http://schemas.microsoft.com/office/drawing/2014/main" id="{8A61447E-26A4-976D-3E5B-19508B9B6023}"/>
              </a:ext>
            </a:extLst>
          </p:cNvPr>
          <p:cNvSpPr/>
          <p:nvPr/>
        </p:nvSpPr>
        <p:spPr>
          <a:xfrm>
            <a:off x="1895707" y="3210619"/>
            <a:ext cx="4737824"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9</a:t>
            </a:r>
          </a:p>
        </p:txBody>
      </p:sp>
      <p:grpSp>
        <p:nvGrpSpPr>
          <p:cNvPr id="12" name="Group 11">
            <a:extLst>
              <a:ext uri="{FF2B5EF4-FFF2-40B4-BE49-F238E27FC236}">
                <a16:creationId xmlns:a16="http://schemas.microsoft.com/office/drawing/2014/main" id="{8AEE4CB1-8E63-F487-0575-044B5A2E71E1}"/>
              </a:ext>
            </a:extLst>
          </p:cNvPr>
          <p:cNvGrpSpPr/>
          <p:nvPr/>
        </p:nvGrpSpPr>
        <p:grpSpPr>
          <a:xfrm>
            <a:off x="1016001" y="7501120"/>
            <a:ext cx="1671241" cy="1072726"/>
            <a:chOff x="1016001" y="7501120"/>
            <a:chExt cx="1671241" cy="1072726"/>
          </a:xfrm>
        </p:grpSpPr>
        <p:pic>
          <p:nvPicPr>
            <p:cNvPr id="13" name="Graphic 12" descr="Lock outline">
              <a:extLst>
                <a:ext uri="{FF2B5EF4-FFF2-40B4-BE49-F238E27FC236}">
                  <a16:creationId xmlns:a16="http://schemas.microsoft.com/office/drawing/2014/main" id="{4566D5C3-7A8C-DAC3-46CB-125B113AB4B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4066"/>
            <a:stretch/>
          </p:blipFill>
          <p:spPr>
            <a:xfrm>
              <a:off x="1016001" y="7639050"/>
              <a:ext cx="1671241" cy="934796"/>
            </a:xfrm>
            <a:prstGeom prst="rect">
              <a:avLst/>
            </a:prstGeom>
          </p:spPr>
        </p:pic>
        <p:sp>
          <p:nvSpPr>
            <p:cNvPr id="15" name="Rectangle 14">
              <a:extLst>
                <a:ext uri="{FF2B5EF4-FFF2-40B4-BE49-F238E27FC236}">
                  <a16:creationId xmlns:a16="http://schemas.microsoft.com/office/drawing/2014/main" id="{9B88EA8E-5538-2180-EE29-06E4C9F6CE62}"/>
                </a:ext>
              </a:extLst>
            </p:cNvPr>
            <p:cNvSpPr/>
            <p:nvPr/>
          </p:nvSpPr>
          <p:spPr>
            <a:xfrm rot="21197232">
              <a:off x="1230108" y="7501120"/>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3EFA39-885B-BFEC-CF6C-AE823A695F35}"/>
                </a:ext>
              </a:extLst>
            </p:cNvPr>
            <p:cNvSpPr/>
            <p:nvPr/>
          </p:nvSpPr>
          <p:spPr>
            <a:xfrm rot="288119">
              <a:off x="1901707" y="7502938"/>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Lock outline">
            <a:extLst>
              <a:ext uri="{FF2B5EF4-FFF2-40B4-BE49-F238E27FC236}">
                <a16:creationId xmlns:a16="http://schemas.microsoft.com/office/drawing/2014/main" id="{FFE4ED1F-796C-0060-B950-392DDDD0D42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98" t="11328" r="26547" b="56645"/>
          <a:stretch/>
        </p:blipFill>
        <p:spPr>
          <a:xfrm>
            <a:off x="834980" y="7146786"/>
            <a:ext cx="774700" cy="535259"/>
          </a:xfrm>
          <a:prstGeom prst="rect">
            <a:avLst/>
          </a:prstGeom>
        </p:spPr>
      </p:pic>
      <p:pic>
        <p:nvPicPr>
          <p:cNvPr id="22" name="Graphic 21" descr="Collision outline">
            <a:extLst>
              <a:ext uri="{FF2B5EF4-FFF2-40B4-BE49-F238E27FC236}">
                <a16:creationId xmlns:a16="http://schemas.microsoft.com/office/drawing/2014/main" id="{A14113F2-F35C-85EC-FF4B-77568C749A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051" y="7604155"/>
            <a:ext cx="914400" cy="914400"/>
          </a:xfrm>
          <a:prstGeom prst="rect">
            <a:avLst/>
          </a:prstGeom>
        </p:spPr>
      </p:pic>
      <p:sp>
        <p:nvSpPr>
          <p:cNvPr id="23" name="Rectangle 22">
            <a:extLst>
              <a:ext uri="{FF2B5EF4-FFF2-40B4-BE49-F238E27FC236}">
                <a16:creationId xmlns:a16="http://schemas.microsoft.com/office/drawing/2014/main" id="{D2EA2E17-08F2-75AA-B802-74BE3D2E41E8}"/>
              </a:ext>
            </a:extLst>
          </p:cNvPr>
          <p:cNvSpPr/>
          <p:nvPr/>
        </p:nvSpPr>
        <p:spPr>
          <a:xfrm>
            <a:off x="2571750" y="7146786"/>
            <a:ext cx="4061781" cy="1260614"/>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YOU </a:t>
            </a:r>
          </a:p>
          <a:p>
            <a:pPr algn="ct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ESCAPED!</a:t>
            </a:r>
          </a:p>
        </p:txBody>
      </p:sp>
      <p:sp>
        <p:nvSpPr>
          <p:cNvPr id="6" name="Rectangle 5">
            <a:extLst>
              <a:ext uri="{FF2B5EF4-FFF2-40B4-BE49-F238E27FC236}">
                <a16:creationId xmlns:a16="http://schemas.microsoft.com/office/drawing/2014/main" id="{09A0A232-2730-AE7E-F780-1DE9D547A0A9}"/>
              </a:ext>
            </a:extLst>
          </p:cNvPr>
          <p:cNvSpPr/>
          <p:nvPr/>
        </p:nvSpPr>
        <p:spPr>
          <a:xfrm>
            <a:off x="1895707" y="5273618"/>
            <a:ext cx="4737824" cy="1731088"/>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4193103F-AEF7-3A80-2CCA-325ED4E72297}"/>
              </a:ext>
            </a:extLst>
          </p:cNvPr>
          <p:cNvSpPr/>
          <p:nvPr/>
        </p:nvSpPr>
        <p:spPr>
          <a:xfrm>
            <a:off x="1895707" y="4907823"/>
            <a:ext cx="4737824"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NOTES</a:t>
            </a:r>
          </a:p>
        </p:txBody>
      </p:sp>
    </p:spTree>
    <p:extLst>
      <p:ext uri="{BB962C8B-B14F-4D97-AF65-F5344CB8AC3E}">
        <p14:creationId xmlns:p14="http://schemas.microsoft.com/office/powerpoint/2010/main" val="364407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2107582" y="2107581"/>
            <a:ext cx="4572003" cy="356840"/>
            <a:chOff x="0" y="8608741"/>
            <a:chExt cx="6858000" cy="535259"/>
          </a:xfrm>
        </p:grpSpPr>
        <p:sp>
          <p:nvSpPr>
            <p:cNvPr id="3" name="Rectangle 2">
              <a:extLst>
                <a:ext uri="{FF2B5EF4-FFF2-40B4-BE49-F238E27FC236}">
                  <a16:creationId xmlns:a16="http://schemas.microsoft.com/office/drawing/2014/main" id="{7F5555CF-6ACA-8799-F65A-64D185554E3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7" name="Rectangle 6">
            <a:extLst>
              <a:ext uri="{FF2B5EF4-FFF2-40B4-BE49-F238E27FC236}">
                <a16:creationId xmlns:a16="http://schemas.microsoft.com/office/drawing/2014/main" id="{10195FCC-DBC2-6187-CC39-DC4800848166}"/>
              </a:ext>
            </a:extLst>
          </p:cNvPr>
          <p:cNvSpPr/>
          <p:nvPr/>
        </p:nvSpPr>
        <p:spPr>
          <a:xfrm rot="5400000">
            <a:off x="-2107134" y="6679578"/>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2D00D3-E30C-D7BC-ED7B-96D0F346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9" name="Picture 8" descr="Logo&#10;&#10;Description automatically generated">
            <a:extLst>
              <a:ext uri="{FF2B5EF4-FFF2-40B4-BE49-F238E27FC236}">
                <a16:creationId xmlns:a16="http://schemas.microsoft.com/office/drawing/2014/main" id="{556645D9-AEA0-5AF1-3539-61022FC44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sp>
        <p:nvSpPr>
          <p:cNvPr id="10" name="Rectangle 9">
            <a:extLst>
              <a:ext uri="{FF2B5EF4-FFF2-40B4-BE49-F238E27FC236}">
                <a16:creationId xmlns:a16="http://schemas.microsoft.com/office/drawing/2014/main" id="{1872425A-9E58-78D6-DCD2-67F998B378B3}"/>
              </a:ext>
            </a:extLst>
          </p:cNvPr>
          <p:cNvSpPr/>
          <p:nvPr/>
        </p:nvSpPr>
        <p:spPr>
          <a:xfrm rot="16200000">
            <a:off x="4393580" y="6679578"/>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1A21CE-72AC-AE6A-4142-E1E75DF2C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12" name="Picture 11" descr="Logo&#10;&#10;Description automatically generated">
            <a:extLst>
              <a:ext uri="{FF2B5EF4-FFF2-40B4-BE49-F238E27FC236}">
                <a16:creationId xmlns:a16="http://schemas.microsoft.com/office/drawing/2014/main" id="{6107E4A3-878A-6500-1EE3-0C16056B8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sp>
        <p:nvSpPr>
          <p:cNvPr id="13" name="Rectangle 12">
            <a:extLst>
              <a:ext uri="{FF2B5EF4-FFF2-40B4-BE49-F238E27FC236}">
                <a16:creationId xmlns:a16="http://schemas.microsoft.com/office/drawing/2014/main" id="{4C13267E-6241-8D5B-BD9D-739B9FAC7F69}"/>
              </a:ext>
            </a:extLst>
          </p:cNvPr>
          <p:cNvSpPr/>
          <p:nvPr/>
        </p:nvSpPr>
        <p:spPr>
          <a:xfrm rot="16200000">
            <a:off x="4400531" y="2107575"/>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18" name="Rectangle 17">
            <a:extLst>
              <a:ext uri="{FF2B5EF4-FFF2-40B4-BE49-F238E27FC236}">
                <a16:creationId xmlns:a16="http://schemas.microsoft.com/office/drawing/2014/main" id="{6BE48455-CA8D-620C-04E9-FDCE37C44F38}"/>
              </a:ext>
            </a:extLst>
          </p:cNvPr>
          <p:cNvSpPr/>
          <p:nvPr/>
        </p:nvSpPr>
        <p:spPr>
          <a:xfrm rot="5400000">
            <a:off x="828844" y="6679578"/>
            <a:ext cx="4572004" cy="35684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sp>
        <p:nvSpPr>
          <p:cNvPr id="19" name="Rectangle 18">
            <a:extLst>
              <a:ext uri="{FF2B5EF4-FFF2-40B4-BE49-F238E27FC236}">
                <a16:creationId xmlns:a16="http://schemas.microsoft.com/office/drawing/2014/main" id="{827C6E3F-8C98-A1FC-8ECE-A97FC174A604}"/>
              </a:ext>
            </a:extLst>
          </p:cNvPr>
          <p:cNvSpPr/>
          <p:nvPr/>
        </p:nvSpPr>
        <p:spPr>
          <a:xfrm rot="16200000">
            <a:off x="1478463" y="6679582"/>
            <a:ext cx="4572004" cy="35684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sp>
        <p:nvSpPr>
          <p:cNvPr id="20" name="Rectangle 19">
            <a:extLst>
              <a:ext uri="{FF2B5EF4-FFF2-40B4-BE49-F238E27FC236}">
                <a16:creationId xmlns:a16="http://schemas.microsoft.com/office/drawing/2014/main" id="{4C3AC686-76C4-7A50-AD4B-1B235EFA07F6}"/>
              </a:ext>
            </a:extLst>
          </p:cNvPr>
          <p:cNvSpPr/>
          <p:nvPr/>
        </p:nvSpPr>
        <p:spPr>
          <a:xfrm>
            <a:off x="451560"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99E27C-AE62-1534-55FA-B80846CBC9C3}"/>
              </a:ext>
            </a:extLst>
          </p:cNvPr>
          <p:cNvSpPr/>
          <p:nvPr/>
        </p:nvSpPr>
        <p:spPr>
          <a:xfrm>
            <a:off x="4041049"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287CC76-CDB9-807C-A119-795F1B8D00C3}"/>
              </a:ext>
            </a:extLst>
          </p:cNvPr>
          <p:cNvSpPr/>
          <p:nvPr/>
        </p:nvSpPr>
        <p:spPr>
          <a:xfrm>
            <a:off x="4034097"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0007D0-7B06-73BE-4E5D-91A28FD59B54}"/>
              </a:ext>
            </a:extLst>
          </p:cNvPr>
          <p:cNvSpPr/>
          <p:nvPr/>
        </p:nvSpPr>
        <p:spPr>
          <a:xfrm>
            <a:off x="477632"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E438D54-5509-B82C-AC3B-66BBCDEA194D}"/>
              </a:ext>
            </a:extLst>
          </p:cNvPr>
          <p:cNvSpPr txBox="1"/>
          <p:nvPr/>
        </p:nvSpPr>
        <p:spPr>
          <a:xfrm rot="5400000">
            <a:off x="1212308" y="3173073"/>
            <a:ext cx="192934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Segregation</a:t>
            </a:r>
          </a:p>
        </p:txBody>
      </p:sp>
      <p:sp>
        <p:nvSpPr>
          <p:cNvPr id="26" name="TextBox 25">
            <a:extLst>
              <a:ext uri="{FF2B5EF4-FFF2-40B4-BE49-F238E27FC236}">
                <a16:creationId xmlns:a16="http://schemas.microsoft.com/office/drawing/2014/main" id="{C86894BE-4C29-F293-6470-E8E5003F627D}"/>
              </a:ext>
            </a:extLst>
          </p:cNvPr>
          <p:cNvSpPr txBox="1"/>
          <p:nvPr/>
        </p:nvSpPr>
        <p:spPr>
          <a:xfrm rot="5400000">
            <a:off x="475807" y="2757575"/>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1 resources to complete your task and crack the code! Be sure to record answers on our group answer sheet. </a:t>
            </a:r>
          </a:p>
        </p:txBody>
      </p:sp>
      <p:sp>
        <p:nvSpPr>
          <p:cNvPr id="27" name="TextBox 26">
            <a:extLst>
              <a:ext uri="{FF2B5EF4-FFF2-40B4-BE49-F238E27FC236}">
                <a16:creationId xmlns:a16="http://schemas.microsoft.com/office/drawing/2014/main" id="{7E559CB7-3192-817E-21A0-6EB26AD7C692}"/>
              </a:ext>
            </a:extLst>
          </p:cNvPr>
          <p:cNvSpPr txBox="1"/>
          <p:nvPr/>
        </p:nvSpPr>
        <p:spPr>
          <a:xfrm rot="16200000">
            <a:off x="3731410" y="3173073"/>
            <a:ext cx="192934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Segregation</a:t>
            </a:r>
          </a:p>
        </p:txBody>
      </p:sp>
      <p:sp>
        <p:nvSpPr>
          <p:cNvPr id="28" name="TextBox 27">
            <a:extLst>
              <a:ext uri="{FF2B5EF4-FFF2-40B4-BE49-F238E27FC236}">
                <a16:creationId xmlns:a16="http://schemas.microsoft.com/office/drawing/2014/main" id="{F761FADA-CE6D-A6D8-F598-6BFFB7F2DFF0}"/>
              </a:ext>
            </a:extLst>
          </p:cNvPr>
          <p:cNvSpPr txBox="1"/>
          <p:nvPr/>
        </p:nvSpPr>
        <p:spPr>
          <a:xfrm rot="16200000">
            <a:off x="4439296" y="2757575"/>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1 resources to complete your task and crack the code! Be sure to record answers on our group answer sheet. </a:t>
            </a:r>
          </a:p>
        </p:txBody>
      </p:sp>
      <p:sp>
        <p:nvSpPr>
          <p:cNvPr id="29" name="TextBox 28">
            <a:extLst>
              <a:ext uri="{FF2B5EF4-FFF2-40B4-BE49-F238E27FC236}">
                <a16:creationId xmlns:a16="http://schemas.microsoft.com/office/drawing/2014/main" id="{5FD3C4B2-D60F-AF27-23D4-D32D5BBC39BE}"/>
              </a:ext>
            </a:extLst>
          </p:cNvPr>
          <p:cNvSpPr txBox="1"/>
          <p:nvPr/>
        </p:nvSpPr>
        <p:spPr>
          <a:xfrm rot="5400000">
            <a:off x="1245447" y="7272263"/>
            <a:ext cx="2059176"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Brown v. Board of Education</a:t>
            </a:r>
          </a:p>
        </p:txBody>
      </p:sp>
      <p:sp>
        <p:nvSpPr>
          <p:cNvPr id="30" name="TextBox 29">
            <a:extLst>
              <a:ext uri="{FF2B5EF4-FFF2-40B4-BE49-F238E27FC236}">
                <a16:creationId xmlns:a16="http://schemas.microsoft.com/office/drawing/2014/main" id="{984584D3-1810-0E57-D701-14D968FDB30A}"/>
              </a:ext>
            </a:extLst>
          </p:cNvPr>
          <p:cNvSpPr txBox="1"/>
          <p:nvPr/>
        </p:nvSpPr>
        <p:spPr>
          <a:xfrm rot="5400000">
            <a:off x="409773" y="6930348"/>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2 resources to complete your task and crack the code! Be sure to record answers on our group answer sheet. </a:t>
            </a:r>
          </a:p>
        </p:txBody>
      </p:sp>
      <p:sp>
        <p:nvSpPr>
          <p:cNvPr id="32" name="TextBox 31">
            <a:extLst>
              <a:ext uri="{FF2B5EF4-FFF2-40B4-BE49-F238E27FC236}">
                <a16:creationId xmlns:a16="http://schemas.microsoft.com/office/drawing/2014/main" id="{21BCCC19-1E48-64D4-8ECA-A3C91B96DE58}"/>
              </a:ext>
            </a:extLst>
          </p:cNvPr>
          <p:cNvSpPr txBox="1"/>
          <p:nvPr/>
        </p:nvSpPr>
        <p:spPr>
          <a:xfrm rot="16200000">
            <a:off x="3534231" y="7272260"/>
            <a:ext cx="2059176"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Brown v. Board of Education</a:t>
            </a:r>
          </a:p>
        </p:txBody>
      </p:sp>
      <p:sp>
        <p:nvSpPr>
          <p:cNvPr id="33" name="TextBox 32">
            <a:extLst>
              <a:ext uri="{FF2B5EF4-FFF2-40B4-BE49-F238E27FC236}">
                <a16:creationId xmlns:a16="http://schemas.microsoft.com/office/drawing/2014/main" id="{1357B0AB-EEEC-9D71-EED1-667BF1361D30}"/>
              </a:ext>
            </a:extLst>
          </p:cNvPr>
          <p:cNvSpPr txBox="1"/>
          <p:nvPr/>
        </p:nvSpPr>
        <p:spPr>
          <a:xfrm rot="16200000">
            <a:off x="4479652" y="6919203"/>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2 resources to complete your task and crack the code! Be sure to record answers on our group answer sheet. </a:t>
            </a:r>
          </a:p>
        </p:txBody>
      </p:sp>
      <p:pic>
        <p:nvPicPr>
          <p:cNvPr id="1028" name="Picture 4" descr="Nettie and Nickie Hunt on the Steps of the Supreme Court">
            <a:extLst>
              <a:ext uri="{FF2B5EF4-FFF2-40B4-BE49-F238E27FC236}">
                <a16:creationId xmlns:a16="http://schemas.microsoft.com/office/drawing/2014/main" id="{305072ED-0E34-66BF-4154-C020FED258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338" b="8072"/>
          <a:stretch/>
        </p:blipFill>
        <p:spPr bwMode="auto">
          <a:xfrm rot="5400000">
            <a:off x="781853" y="5013031"/>
            <a:ext cx="1689954" cy="13112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Nettie and Nickie Hunt on the Steps of the Supreme Court">
            <a:extLst>
              <a:ext uri="{FF2B5EF4-FFF2-40B4-BE49-F238E27FC236}">
                <a16:creationId xmlns:a16="http://schemas.microsoft.com/office/drawing/2014/main" id="{00582D51-43F0-F6CB-7FBF-97E03C2EBB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338" b="8072"/>
          <a:stretch/>
        </p:blipFill>
        <p:spPr bwMode="auto">
          <a:xfrm rot="16200000">
            <a:off x="4386193" y="5013031"/>
            <a:ext cx="1689954" cy="13112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9A648143-D98A-0E81-F63F-EA52828BAF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5291" y="474858"/>
            <a:ext cx="1929343" cy="160778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AC320000-DEED-9E05-BFCC-1CC7F39B1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076582" y="455620"/>
            <a:ext cx="1929343" cy="160778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6FC940A-C89C-5398-3630-AFE39A703CE0}"/>
              </a:ext>
            </a:extLst>
          </p:cNvPr>
          <p:cNvSpPr txBox="1"/>
          <p:nvPr/>
        </p:nvSpPr>
        <p:spPr>
          <a:xfrm rot="5400000">
            <a:off x="-459151" y="1149100"/>
            <a:ext cx="2520202" cy="261610"/>
          </a:xfrm>
          <a:prstGeom prst="rect">
            <a:avLst/>
          </a:prstGeom>
          <a:noFill/>
        </p:spPr>
        <p:txBody>
          <a:bodyPr wrap="square">
            <a:spAutoFit/>
          </a:bodyPr>
          <a:lstStyle/>
          <a:p>
            <a:pPr algn="ctr"/>
            <a:r>
              <a:rPr lang="en-US" sz="1050" b="0" i="1" dirty="0">
                <a:solidFill>
                  <a:srgbClr val="000000"/>
                </a:solidFill>
                <a:effectLst/>
                <a:latin typeface="Open Sans" panose="020B0606030504020204" pitchFamily="34" charset="0"/>
              </a:rPr>
              <a:t>AP/Wide World Photos</a:t>
            </a:r>
            <a:endParaRPr lang="en-US" sz="1050" dirty="0"/>
          </a:p>
        </p:txBody>
      </p:sp>
      <p:sp>
        <p:nvSpPr>
          <p:cNvPr id="37" name="TextBox 36">
            <a:extLst>
              <a:ext uri="{FF2B5EF4-FFF2-40B4-BE49-F238E27FC236}">
                <a16:creationId xmlns:a16="http://schemas.microsoft.com/office/drawing/2014/main" id="{43637663-D439-89C9-2526-E80B3C256651}"/>
              </a:ext>
            </a:extLst>
          </p:cNvPr>
          <p:cNvSpPr txBox="1"/>
          <p:nvPr/>
        </p:nvSpPr>
        <p:spPr>
          <a:xfrm rot="16200000">
            <a:off x="4722802" y="1149100"/>
            <a:ext cx="2520202" cy="261610"/>
          </a:xfrm>
          <a:prstGeom prst="rect">
            <a:avLst/>
          </a:prstGeom>
          <a:noFill/>
        </p:spPr>
        <p:txBody>
          <a:bodyPr wrap="square">
            <a:spAutoFit/>
          </a:bodyPr>
          <a:lstStyle/>
          <a:p>
            <a:pPr algn="ctr"/>
            <a:r>
              <a:rPr lang="en-US" sz="1050" b="0" i="1" dirty="0">
                <a:solidFill>
                  <a:srgbClr val="000000"/>
                </a:solidFill>
                <a:effectLst/>
                <a:latin typeface="Open Sans" panose="020B0606030504020204" pitchFamily="34" charset="0"/>
              </a:rPr>
              <a:t>AP/Wide World Photos</a:t>
            </a:r>
            <a:endParaRPr lang="en-US" sz="1050" dirty="0"/>
          </a:p>
        </p:txBody>
      </p:sp>
      <p:sp>
        <p:nvSpPr>
          <p:cNvPr id="39" name="TextBox 38">
            <a:extLst>
              <a:ext uri="{FF2B5EF4-FFF2-40B4-BE49-F238E27FC236}">
                <a16:creationId xmlns:a16="http://schemas.microsoft.com/office/drawing/2014/main" id="{C3B7DF7B-12E9-7FCE-D77B-80A9F2791BC2}"/>
              </a:ext>
            </a:extLst>
          </p:cNvPr>
          <p:cNvSpPr txBox="1"/>
          <p:nvPr/>
        </p:nvSpPr>
        <p:spPr>
          <a:xfrm rot="5400000">
            <a:off x="-898999" y="5537847"/>
            <a:ext cx="3434316" cy="261610"/>
          </a:xfrm>
          <a:prstGeom prst="rect">
            <a:avLst/>
          </a:prstGeom>
          <a:noFill/>
        </p:spPr>
        <p:txBody>
          <a:bodyPr wrap="square">
            <a:spAutoFit/>
          </a:bodyPr>
          <a:lstStyle/>
          <a:p>
            <a:pPr algn="ctr"/>
            <a:r>
              <a:rPr lang="en-US" sz="1050" b="0" i="1" dirty="0" err="1">
                <a:solidFill>
                  <a:srgbClr val="000000"/>
                </a:solidFill>
                <a:effectLst/>
                <a:latin typeface="Open Sans" panose="020B0606030504020204" pitchFamily="34" charset="0"/>
              </a:rPr>
              <a:t>Bettmann</a:t>
            </a:r>
            <a:r>
              <a:rPr lang="en-US" sz="1050" b="0" i="1" dirty="0">
                <a:solidFill>
                  <a:srgbClr val="000000"/>
                </a:solidFill>
                <a:effectLst/>
                <a:latin typeface="Open Sans" panose="020B0606030504020204" pitchFamily="34" charset="0"/>
              </a:rPr>
              <a:t>/Getty Images</a:t>
            </a:r>
            <a:endParaRPr lang="en-US" sz="1050" dirty="0"/>
          </a:p>
        </p:txBody>
      </p:sp>
      <p:sp>
        <p:nvSpPr>
          <p:cNvPr id="40" name="TextBox 39">
            <a:extLst>
              <a:ext uri="{FF2B5EF4-FFF2-40B4-BE49-F238E27FC236}">
                <a16:creationId xmlns:a16="http://schemas.microsoft.com/office/drawing/2014/main" id="{2EB02419-8D13-99A7-00C9-B8514F7736A9}"/>
              </a:ext>
            </a:extLst>
          </p:cNvPr>
          <p:cNvSpPr txBox="1"/>
          <p:nvPr/>
        </p:nvSpPr>
        <p:spPr>
          <a:xfrm rot="16200000">
            <a:off x="4282911" y="5616771"/>
            <a:ext cx="3434316" cy="261610"/>
          </a:xfrm>
          <a:prstGeom prst="rect">
            <a:avLst/>
          </a:prstGeom>
          <a:noFill/>
        </p:spPr>
        <p:txBody>
          <a:bodyPr wrap="square">
            <a:spAutoFit/>
          </a:bodyPr>
          <a:lstStyle/>
          <a:p>
            <a:pPr algn="ctr"/>
            <a:r>
              <a:rPr lang="en-US" sz="1050" b="0" i="1" dirty="0" err="1">
                <a:solidFill>
                  <a:srgbClr val="000000"/>
                </a:solidFill>
                <a:effectLst/>
                <a:latin typeface="Open Sans" panose="020B0606030504020204" pitchFamily="34" charset="0"/>
              </a:rPr>
              <a:t>Bettmann</a:t>
            </a:r>
            <a:r>
              <a:rPr lang="en-US" sz="1050" b="0" i="1" dirty="0">
                <a:solidFill>
                  <a:srgbClr val="000000"/>
                </a:solidFill>
                <a:effectLst/>
                <a:latin typeface="Open Sans" panose="020B0606030504020204" pitchFamily="34" charset="0"/>
              </a:rPr>
              <a:t>/Getty Images</a:t>
            </a:r>
            <a:endParaRPr lang="en-US" sz="1050" dirty="0"/>
          </a:p>
        </p:txBody>
      </p:sp>
    </p:spTree>
    <p:extLst>
      <p:ext uri="{BB962C8B-B14F-4D97-AF65-F5344CB8AC3E}">
        <p14:creationId xmlns:p14="http://schemas.microsoft.com/office/powerpoint/2010/main" val="291269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2107582" y="2107581"/>
            <a:ext cx="4572003" cy="356840"/>
            <a:chOff x="0" y="8608741"/>
            <a:chExt cx="6858000" cy="535259"/>
          </a:xfrm>
        </p:grpSpPr>
        <p:sp>
          <p:nvSpPr>
            <p:cNvPr id="3" name="Rectangle 2">
              <a:extLst>
                <a:ext uri="{FF2B5EF4-FFF2-40B4-BE49-F238E27FC236}">
                  <a16:creationId xmlns:a16="http://schemas.microsoft.com/office/drawing/2014/main" id="{7F5555CF-6ACA-8799-F65A-64D185554E3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7" name="Rectangle 6">
            <a:extLst>
              <a:ext uri="{FF2B5EF4-FFF2-40B4-BE49-F238E27FC236}">
                <a16:creationId xmlns:a16="http://schemas.microsoft.com/office/drawing/2014/main" id="{10195FCC-DBC2-6187-CC39-DC4800848166}"/>
              </a:ext>
            </a:extLst>
          </p:cNvPr>
          <p:cNvSpPr/>
          <p:nvPr/>
        </p:nvSpPr>
        <p:spPr>
          <a:xfrm rot="5400000">
            <a:off x="-2106765" y="6679577"/>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2D00D3-E30C-D7BC-ED7B-96D0F346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9" name="Picture 8" descr="Logo&#10;&#10;Description automatically generated">
            <a:extLst>
              <a:ext uri="{FF2B5EF4-FFF2-40B4-BE49-F238E27FC236}">
                <a16:creationId xmlns:a16="http://schemas.microsoft.com/office/drawing/2014/main" id="{556645D9-AEA0-5AF1-3539-61022FC44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sp>
        <p:nvSpPr>
          <p:cNvPr id="10" name="Rectangle 9">
            <a:extLst>
              <a:ext uri="{FF2B5EF4-FFF2-40B4-BE49-F238E27FC236}">
                <a16:creationId xmlns:a16="http://schemas.microsoft.com/office/drawing/2014/main" id="{1872425A-9E58-78D6-DCD2-67F998B378B3}"/>
              </a:ext>
            </a:extLst>
          </p:cNvPr>
          <p:cNvSpPr/>
          <p:nvPr/>
        </p:nvSpPr>
        <p:spPr>
          <a:xfrm rot="16200000">
            <a:off x="4397055" y="6676102"/>
            <a:ext cx="4572003" cy="36379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1A21CE-72AC-AE6A-4142-E1E75DF2C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12" name="Picture 11" descr="Logo&#10;&#10;Description automatically generated">
            <a:extLst>
              <a:ext uri="{FF2B5EF4-FFF2-40B4-BE49-F238E27FC236}">
                <a16:creationId xmlns:a16="http://schemas.microsoft.com/office/drawing/2014/main" id="{6107E4A3-878A-6500-1EE3-0C16056B8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sp>
        <p:nvSpPr>
          <p:cNvPr id="13" name="Rectangle 12">
            <a:extLst>
              <a:ext uri="{FF2B5EF4-FFF2-40B4-BE49-F238E27FC236}">
                <a16:creationId xmlns:a16="http://schemas.microsoft.com/office/drawing/2014/main" id="{4C13267E-6241-8D5B-BD9D-739B9FAC7F69}"/>
              </a:ext>
            </a:extLst>
          </p:cNvPr>
          <p:cNvSpPr/>
          <p:nvPr/>
        </p:nvSpPr>
        <p:spPr>
          <a:xfrm rot="16200000">
            <a:off x="4400531" y="2107575"/>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sp>
        <p:nvSpPr>
          <p:cNvPr id="18" name="Rectangle 17">
            <a:extLst>
              <a:ext uri="{FF2B5EF4-FFF2-40B4-BE49-F238E27FC236}">
                <a16:creationId xmlns:a16="http://schemas.microsoft.com/office/drawing/2014/main" id="{6BE48455-CA8D-620C-04E9-FDCE37C44F38}"/>
              </a:ext>
            </a:extLst>
          </p:cNvPr>
          <p:cNvSpPr/>
          <p:nvPr/>
        </p:nvSpPr>
        <p:spPr>
          <a:xfrm rot="5400000">
            <a:off x="827766" y="6680656"/>
            <a:ext cx="4572004" cy="354684"/>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sp>
        <p:nvSpPr>
          <p:cNvPr id="19" name="Rectangle 18">
            <a:extLst>
              <a:ext uri="{FF2B5EF4-FFF2-40B4-BE49-F238E27FC236}">
                <a16:creationId xmlns:a16="http://schemas.microsoft.com/office/drawing/2014/main" id="{827C6E3F-8C98-A1FC-8ECE-A97FC174A604}"/>
              </a:ext>
            </a:extLst>
          </p:cNvPr>
          <p:cNvSpPr/>
          <p:nvPr/>
        </p:nvSpPr>
        <p:spPr>
          <a:xfrm rot="16200000">
            <a:off x="1478463" y="6679582"/>
            <a:ext cx="4572004" cy="35684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sp>
        <p:nvSpPr>
          <p:cNvPr id="6" name="Rectangle 5">
            <a:extLst>
              <a:ext uri="{FF2B5EF4-FFF2-40B4-BE49-F238E27FC236}">
                <a16:creationId xmlns:a16="http://schemas.microsoft.com/office/drawing/2014/main" id="{885BA5A2-1952-3CF5-C78B-4DCE176A14E3}"/>
              </a:ext>
            </a:extLst>
          </p:cNvPr>
          <p:cNvSpPr/>
          <p:nvPr/>
        </p:nvSpPr>
        <p:spPr>
          <a:xfrm>
            <a:off x="451560"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6BCFD8-2491-59D2-EE52-2B8B5565C989}"/>
              </a:ext>
            </a:extLst>
          </p:cNvPr>
          <p:cNvSpPr/>
          <p:nvPr/>
        </p:nvSpPr>
        <p:spPr>
          <a:xfrm>
            <a:off x="4041049"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B66DE1-043C-3B6B-0574-A68911B4B508}"/>
              </a:ext>
            </a:extLst>
          </p:cNvPr>
          <p:cNvSpPr/>
          <p:nvPr/>
        </p:nvSpPr>
        <p:spPr>
          <a:xfrm>
            <a:off x="4034097"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F3A850-520D-4495-039E-5C43EA0B9AF5}"/>
              </a:ext>
            </a:extLst>
          </p:cNvPr>
          <p:cNvSpPr/>
          <p:nvPr/>
        </p:nvSpPr>
        <p:spPr>
          <a:xfrm>
            <a:off x="477632"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9E22508-1F43-8D0C-A537-82A2B8128163}"/>
              </a:ext>
            </a:extLst>
          </p:cNvPr>
          <p:cNvSpPr txBox="1"/>
          <p:nvPr/>
        </p:nvSpPr>
        <p:spPr>
          <a:xfrm rot="5400000">
            <a:off x="1241778" y="3230035"/>
            <a:ext cx="2228634" cy="615553"/>
          </a:xfrm>
          <a:prstGeom prst="rect">
            <a:avLst/>
          </a:prstGeom>
          <a:noFill/>
        </p:spPr>
        <p:txBody>
          <a:bodyPr wrap="square" rtlCol="0">
            <a:spAutoFit/>
          </a:bodyPr>
          <a:lstStyle/>
          <a:p>
            <a:r>
              <a:rPr lang="en-US" sz="1700" b="1" dirty="0">
                <a:latin typeface="Open Sans" panose="020B0606030504020204" pitchFamily="34" charset="0"/>
                <a:ea typeface="Open Sans" panose="020B0606030504020204" pitchFamily="34" charset="0"/>
                <a:cs typeface="Open Sans" panose="020B0606030504020204" pitchFamily="34" charset="0"/>
              </a:rPr>
              <a:t>Montgomery Bus Boycotts</a:t>
            </a:r>
          </a:p>
        </p:txBody>
      </p:sp>
      <p:sp>
        <p:nvSpPr>
          <p:cNvPr id="24" name="TextBox 23">
            <a:extLst>
              <a:ext uri="{FF2B5EF4-FFF2-40B4-BE49-F238E27FC236}">
                <a16:creationId xmlns:a16="http://schemas.microsoft.com/office/drawing/2014/main" id="{D2168D2F-20EC-4933-3BE3-90AC3BCCE8B1}"/>
              </a:ext>
            </a:extLst>
          </p:cNvPr>
          <p:cNvSpPr txBox="1"/>
          <p:nvPr/>
        </p:nvSpPr>
        <p:spPr>
          <a:xfrm rot="5400000">
            <a:off x="466520" y="2857516"/>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3 resources to complete your task and crack the code! Be sure to record answers on our group answer sheet. </a:t>
            </a:r>
          </a:p>
        </p:txBody>
      </p:sp>
      <p:sp>
        <p:nvSpPr>
          <p:cNvPr id="27" name="TextBox 26">
            <a:extLst>
              <a:ext uri="{FF2B5EF4-FFF2-40B4-BE49-F238E27FC236}">
                <a16:creationId xmlns:a16="http://schemas.microsoft.com/office/drawing/2014/main" id="{23C2477A-7326-9522-0470-8525FC505535}"/>
              </a:ext>
            </a:extLst>
          </p:cNvPr>
          <p:cNvSpPr txBox="1"/>
          <p:nvPr/>
        </p:nvSpPr>
        <p:spPr>
          <a:xfrm rot="16200000">
            <a:off x="4461637" y="2773777"/>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3 resources to complete your task and crack the code! Be sure to record answers on our group answer sheet. </a:t>
            </a:r>
          </a:p>
        </p:txBody>
      </p:sp>
      <p:sp>
        <p:nvSpPr>
          <p:cNvPr id="28" name="TextBox 27">
            <a:extLst>
              <a:ext uri="{FF2B5EF4-FFF2-40B4-BE49-F238E27FC236}">
                <a16:creationId xmlns:a16="http://schemas.microsoft.com/office/drawing/2014/main" id="{4FC2590F-D57C-FCC0-0294-16F0875BFEFB}"/>
              </a:ext>
            </a:extLst>
          </p:cNvPr>
          <p:cNvSpPr txBox="1"/>
          <p:nvPr/>
        </p:nvSpPr>
        <p:spPr>
          <a:xfrm rot="5400000">
            <a:off x="1053375" y="7940136"/>
            <a:ext cx="2228635"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Little Rock Nine</a:t>
            </a:r>
          </a:p>
        </p:txBody>
      </p:sp>
      <p:sp>
        <p:nvSpPr>
          <p:cNvPr id="29" name="TextBox 28">
            <a:extLst>
              <a:ext uri="{FF2B5EF4-FFF2-40B4-BE49-F238E27FC236}">
                <a16:creationId xmlns:a16="http://schemas.microsoft.com/office/drawing/2014/main" id="{EED0A833-0E2F-A4B6-3C87-791569BC6773}"/>
              </a:ext>
            </a:extLst>
          </p:cNvPr>
          <p:cNvSpPr txBox="1"/>
          <p:nvPr/>
        </p:nvSpPr>
        <p:spPr>
          <a:xfrm rot="5400000">
            <a:off x="467454" y="7429520"/>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4 resources to complete your task and crack the code! Be sure to record answers on our group answer sheet. </a:t>
            </a:r>
          </a:p>
        </p:txBody>
      </p:sp>
      <p:sp>
        <p:nvSpPr>
          <p:cNvPr id="31" name="TextBox 30">
            <a:extLst>
              <a:ext uri="{FF2B5EF4-FFF2-40B4-BE49-F238E27FC236}">
                <a16:creationId xmlns:a16="http://schemas.microsoft.com/office/drawing/2014/main" id="{C3518AAB-E38A-4E34-927D-4AF1D73C9F57}"/>
              </a:ext>
            </a:extLst>
          </p:cNvPr>
          <p:cNvSpPr txBox="1"/>
          <p:nvPr/>
        </p:nvSpPr>
        <p:spPr>
          <a:xfrm rot="16200000">
            <a:off x="3586614" y="7661194"/>
            <a:ext cx="2296990"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Little Rock Nine</a:t>
            </a:r>
          </a:p>
        </p:txBody>
      </p:sp>
      <p:sp>
        <p:nvSpPr>
          <p:cNvPr id="32" name="TextBox 31">
            <a:extLst>
              <a:ext uri="{FF2B5EF4-FFF2-40B4-BE49-F238E27FC236}">
                <a16:creationId xmlns:a16="http://schemas.microsoft.com/office/drawing/2014/main" id="{24A42AE5-44B1-EBB6-49DA-615FF1041462}"/>
              </a:ext>
            </a:extLst>
          </p:cNvPr>
          <p:cNvSpPr txBox="1"/>
          <p:nvPr/>
        </p:nvSpPr>
        <p:spPr>
          <a:xfrm rot="16200000">
            <a:off x="4528397" y="7429519"/>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4 resources to complete your task and crack the code! Be sure to record answers on our group answer sheet. </a:t>
            </a:r>
          </a:p>
        </p:txBody>
      </p:sp>
      <p:pic>
        <p:nvPicPr>
          <p:cNvPr id="2050" name="Picture 2" descr="Rosa Parks is fingerprinted by a police officer in Montgomery, Alabama, in February 1956, two months after refusing to give up her sear on a bus for a white passenger which violated the state's segregation laws.">
            <a:extLst>
              <a:ext uri="{FF2B5EF4-FFF2-40B4-BE49-F238E27FC236}">
                <a16:creationId xmlns:a16="http://schemas.microsoft.com/office/drawing/2014/main" id="{237EE593-656D-886B-257B-72953CCE3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19817" y="476289"/>
            <a:ext cx="2067120" cy="16670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osa Parks is fingerprinted by a police officer in Montgomery, Alabama, in February 1956, two months after refusing to give up her sear on a bus for a white passenger which violated the state's segregation laws.">
            <a:extLst>
              <a:ext uri="{FF2B5EF4-FFF2-40B4-BE49-F238E27FC236}">
                <a16:creationId xmlns:a16="http://schemas.microsoft.com/office/drawing/2014/main" id="{AF78EEB9-1384-34D2-8D3A-72F0C9E26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190185" y="476290"/>
            <a:ext cx="2067120" cy="16670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lack students integrate Little Rock's Central High School on September 6, 1957.">
            <a:extLst>
              <a:ext uri="{FF2B5EF4-FFF2-40B4-BE49-F238E27FC236}">
                <a16:creationId xmlns:a16="http://schemas.microsoft.com/office/drawing/2014/main" id="{13A15441-2617-50F6-6028-8971BEDCE1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89570" y="4869687"/>
            <a:ext cx="1920039" cy="192323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Black students integrate Little Rock's Central High School on September 6, 1957.">
            <a:extLst>
              <a:ext uri="{FF2B5EF4-FFF2-40B4-BE49-F238E27FC236}">
                <a16:creationId xmlns:a16="http://schemas.microsoft.com/office/drawing/2014/main" id="{22E5AF73-9CDF-83E6-B623-16C7D8B54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262004" y="4870467"/>
            <a:ext cx="1920039" cy="192323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9D8DE51B-79BD-0D49-D69D-2F7E41E89B7A}"/>
              </a:ext>
            </a:extLst>
          </p:cNvPr>
          <p:cNvSpPr txBox="1"/>
          <p:nvPr/>
        </p:nvSpPr>
        <p:spPr>
          <a:xfrm rot="16200000">
            <a:off x="3436126" y="3000258"/>
            <a:ext cx="2228634" cy="615553"/>
          </a:xfrm>
          <a:prstGeom prst="rect">
            <a:avLst/>
          </a:prstGeom>
          <a:noFill/>
        </p:spPr>
        <p:txBody>
          <a:bodyPr wrap="square" rtlCol="0">
            <a:spAutoFit/>
          </a:bodyPr>
          <a:lstStyle/>
          <a:p>
            <a:r>
              <a:rPr lang="en-US" sz="1700" b="1" dirty="0">
                <a:latin typeface="Open Sans" panose="020B0606030504020204" pitchFamily="34" charset="0"/>
                <a:ea typeface="Open Sans" panose="020B0606030504020204" pitchFamily="34" charset="0"/>
                <a:cs typeface="Open Sans" panose="020B0606030504020204" pitchFamily="34" charset="0"/>
              </a:rPr>
              <a:t>Montgomery Bus Boycotts</a:t>
            </a:r>
          </a:p>
        </p:txBody>
      </p:sp>
      <p:sp>
        <p:nvSpPr>
          <p:cNvPr id="35" name="TextBox 34">
            <a:extLst>
              <a:ext uri="{FF2B5EF4-FFF2-40B4-BE49-F238E27FC236}">
                <a16:creationId xmlns:a16="http://schemas.microsoft.com/office/drawing/2014/main" id="{33CD4560-B245-E987-4E03-931DD42197E4}"/>
              </a:ext>
            </a:extLst>
          </p:cNvPr>
          <p:cNvSpPr txBox="1"/>
          <p:nvPr/>
        </p:nvSpPr>
        <p:spPr>
          <a:xfrm rot="5400000">
            <a:off x="-1025723" y="1179000"/>
            <a:ext cx="3434316" cy="261610"/>
          </a:xfrm>
          <a:prstGeom prst="rect">
            <a:avLst/>
          </a:prstGeom>
          <a:noFill/>
        </p:spPr>
        <p:txBody>
          <a:bodyPr wrap="square">
            <a:spAutoFit/>
          </a:bodyPr>
          <a:lstStyle/>
          <a:p>
            <a:pPr algn="ctr"/>
            <a:r>
              <a:rPr lang="en-US" sz="1050" b="0" i="1" dirty="0">
                <a:solidFill>
                  <a:srgbClr val="000000"/>
                </a:solidFill>
                <a:effectLst/>
                <a:latin typeface="Open Sans" panose="020B0606030504020204" pitchFamily="34" charset="0"/>
              </a:rPr>
              <a:t>AP Images</a:t>
            </a:r>
            <a:endParaRPr lang="en-US" sz="1050" dirty="0"/>
          </a:p>
        </p:txBody>
      </p:sp>
      <p:sp>
        <p:nvSpPr>
          <p:cNvPr id="36" name="TextBox 35">
            <a:extLst>
              <a:ext uri="{FF2B5EF4-FFF2-40B4-BE49-F238E27FC236}">
                <a16:creationId xmlns:a16="http://schemas.microsoft.com/office/drawing/2014/main" id="{3B7CDA12-6189-5758-41BC-EA211A155296}"/>
              </a:ext>
            </a:extLst>
          </p:cNvPr>
          <p:cNvSpPr txBox="1"/>
          <p:nvPr/>
        </p:nvSpPr>
        <p:spPr>
          <a:xfrm rot="16200000">
            <a:off x="4444390" y="1231733"/>
            <a:ext cx="3434316" cy="261610"/>
          </a:xfrm>
          <a:prstGeom prst="rect">
            <a:avLst/>
          </a:prstGeom>
          <a:noFill/>
        </p:spPr>
        <p:txBody>
          <a:bodyPr wrap="square">
            <a:spAutoFit/>
          </a:bodyPr>
          <a:lstStyle/>
          <a:p>
            <a:pPr algn="ctr"/>
            <a:r>
              <a:rPr lang="en-US" sz="1050" b="0" i="1" dirty="0">
                <a:solidFill>
                  <a:srgbClr val="000000"/>
                </a:solidFill>
                <a:effectLst/>
                <a:latin typeface="Open Sans" panose="020B0606030504020204" pitchFamily="34" charset="0"/>
              </a:rPr>
              <a:t>AP Images</a:t>
            </a:r>
            <a:endParaRPr lang="en-US" sz="1050" dirty="0"/>
          </a:p>
        </p:txBody>
      </p:sp>
      <p:sp>
        <p:nvSpPr>
          <p:cNvPr id="38" name="TextBox 37">
            <a:extLst>
              <a:ext uri="{FF2B5EF4-FFF2-40B4-BE49-F238E27FC236}">
                <a16:creationId xmlns:a16="http://schemas.microsoft.com/office/drawing/2014/main" id="{89A1F8D1-7F9A-CE90-F9D4-F9F1B010DA8C}"/>
              </a:ext>
            </a:extLst>
          </p:cNvPr>
          <p:cNvSpPr txBox="1"/>
          <p:nvPr/>
        </p:nvSpPr>
        <p:spPr>
          <a:xfrm rot="5400000">
            <a:off x="-1134196" y="5700501"/>
            <a:ext cx="3434316" cy="261610"/>
          </a:xfrm>
          <a:prstGeom prst="rect">
            <a:avLst/>
          </a:prstGeom>
          <a:noFill/>
        </p:spPr>
        <p:txBody>
          <a:bodyPr wrap="square">
            <a:spAutoFit/>
          </a:bodyPr>
          <a:lstStyle/>
          <a:p>
            <a:pPr algn="ctr"/>
            <a:r>
              <a:rPr lang="en-US" sz="1050" b="0" i="1" dirty="0" err="1">
                <a:solidFill>
                  <a:srgbClr val="000000"/>
                </a:solidFill>
                <a:effectLst/>
                <a:latin typeface="Open Sans" panose="020B0606030504020204" pitchFamily="34" charset="0"/>
              </a:rPr>
              <a:t>Bettmann</a:t>
            </a:r>
            <a:r>
              <a:rPr lang="en-US" sz="1050" b="0" i="1" dirty="0">
                <a:solidFill>
                  <a:srgbClr val="000000"/>
                </a:solidFill>
                <a:effectLst/>
                <a:latin typeface="Open Sans" panose="020B0606030504020204" pitchFamily="34" charset="0"/>
              </a:rPr>
              <a:t>/CORBIS</a:t>
            </a:r>
            <a:endParaRPr lang="en-US" sz="1050" dirty="0"/>
          </a:p>
        </p:txBody>
      </p:sp>
      <p:sp>
        <p:nvSpPr>
          <p:cNvPr id="39" name="TextBox 38">
            <a:extLst>
              <a:ext uri="{FF2B5EF4-FFF2-40B4-BE49-F238E27FC236}">
                <a16:creationId xmlns:a16="http://schemas.microsoft.com/office/drawing/2014/main" id="{A49ED1B4-4E91-3CB7-AB3E-CBB3256587C9}"/>
              </a:ext>
            </a:extLst>
          </p:cNvPr>
          <p:cNvSpPr txBox="1"/>
          <p:nvPr/>
        </p:nvSpPr>
        <p:spPr>
          <a:xfrm rot="16200000">
            <a:off x="4581034" y="5700501"/>
            <a:ext cx="3434316" cy="261610"/>
          </a:xfrm>
          <a:prstGeom prst="rect">
            <a:avLst/>
          </a:prstGeom>
          <a:noFill/>
        </p:spPr>
        <p:txBody>
          <a:bodyPr wrap="square">
            <a:spAutoFit/>
          </a:bodyPr>
          <a:lstStyle/>
          <a:p>
            <a:pPr algn="ctr"/>
            <a:r>
              <a:rPr lang="en-US" sz="1050" b="0" i="1" dirty="0" err="1">
                <a:solidFill>
                  <a:srgbClr val="000000"/>
                </a:solidFill>
                <a:effectLst/>
                <a:latin typeface="Open Sans" panose="020B0606030504020204" pitchFamily="34" charset="0"/>
              </a:rPr>
              <a:t>Bettmann</a:t>
            </a:r>
            <a:r>
              <a:rPr lang="en-US" sz="1050" b="0" i="1" dirty="0">
                <a:solidFill>
                  <a:srgbClr val="000000"/>
                </a:solidFill>
                <a:effectLst/>
                <a:latin typeface="Open Sans" panose="020B0606030504020204" pitchFamily="34" charset="0"/>
              </a:rPr>
              <a:t>/CORBIS</a:t>
            </a:r>
            <a:endParaRPr lang="en-US" sz="1050" dirty="0"/>
          </a:p>
        </p:txBody>
      </p:sp>
    </p:spTree>
    <p:extLst>
      <p:ext uri="{BB962C8B-B14F-4D97-AF65-F5344CB8AC3E}">
        <p14:creationId xmlns:p14="http://schemas.microsoft.com/office/powerpoint/2010/main" val="135165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2107582" y="2107581"/>
            <a:ext cx="4572003" cy="356840"/>
            <a:chOff x="0" y="8608741"/>
            <a:chExt cx="6858000" cy="535259"/>
          </a:xfrm>
        </p:grpSpPr>
        <p:sp>
          <p:nvSpPr>
            <p:cNvPr id="3" name="Rectangle 2">
              <a:extLst>
                <a:ext uri="{FF2B5EF4-FFF2-40B4-BE49-F238E27FC236}">
                  <a16:creationId xmlns:a16="http://schemas.microsoft.com/office/drawing/2014/main" id="{7F5555CF-6ACA-8799-F65A-64D185554E3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7" name="Rectangle 6">
            <a:extLst>
              <a:ext uri="{FF2B5EF4-FFF2-40B4-BE49-F238E27FC236}">
                <a16:creationId xmlns:a16="http://schemas.microsoft.com/office/drawing/2014/main" id="{10195FCC-DBC2-6187-CC39-DC4800848166}"/>
              </a:ext>
            </a:extLst>
          </p:cNvPr>
          <p:cNvSpPr/>
          <p:nvPr/>
        </p:nvSpPr>
        <p:spPr>
          <a:xfrm rot="5400000">
            <a:off x="-2103664" y="6663595"/>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2D00D3-E30C-D7BC-ED7B-96D0F346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9" name="Picture 8" descr="Logo&#10;&#10;Description automatically generated">
            <a:extLst>
              <a:ext uri="{FF2B5EF4-FFF2-40B4-BE49-F238E27FC236}">
                <a16:creationId xmlns:a16="http://schemas.microsoft.com/office/drawing/2014/main" id="{556645D9-AEA0-5AF1-3539-61022FC44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sp>
        <p:nvSpPr>
          <p:cNvPr id="10" name="Rectangle 9">
            <a:extLst>
              <a:ext uri="{FF2B5EF4-FFF2-40B4-BE49-F238E27FC236}">
                <a16:creationId xmlns:a16="http://schemas.microsoft.com/office/drawing/2014/main" id="{1872425A-9E58-78D6-DCD2-67F998B378B3}"/>
              </a:ext>
            </a:extLst>
          </p:cNvPr>
          <p:cNvSpPr/>
          <p:nvPr/>
        </p:nvSpPr>
        <p:spPr>
          <a:xfrm rot="16200000">
            <a:off x="4396088" y="6679578"/>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1A21CE-72AC-AE6A-4142-E1E75DF2C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12" name="Picture 11" descr="Logo&#10;&#10;Description automatically generated">
            <a:extLst>
              <a:ext uri="{FF2B5EF4-FFF2-40B4-BE49-F238E27FC236}">
                <a16:creationId xmlns:a16="http://schemas.microsoft.com/office/drawing/2014/main" id="{6107E4A3-878A-6500-1EE3-0C16056B8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sp>
        <p:nvSpPr>
          <p:cNvPr id="13" name="Rectangle 12">
            <a:extLst>
              <a:ext uri="{FF2B5EF4-FFF2-40B4-BE49-F238E27FC236}">
                <a16:creationId xmlns:a16="http://schemas.microsoft.com/office/drawing/2014/main" id="{4C13267E-6241-8D5B-BD9D-739B9FAC7F69}"/>
              </a:ext>
            </a:extLst>
          </p:cNvPr>
          <p:cNvSpPr/>
          <p:nvPr/>
        </p:nvSpPr>
        <p:spPr>
          <a:xfrm rot="16200000">
            <a:off x="4400531" y="2107575"/>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18" name="Rectangle 17">
            <a:extLst>
              <a:ext uri="{FF2B5EF4-FFF2-40B4-BE49-F238E27FC236}">
                <a16:creationId xmlns:a16="http://schemas.microsoft.com/office/drawing/2014/main" id="{6BE48455-CA8D-620C-04E9-FDCE37C44F38}"/>
              </a:ext>
            </a:extLst>
          </p:cNvPr>
          <p:cNvSpPr/>
          <p:nvPr/>
        </p:nvSpPr>
        <p:spPr>
          <a:xfrm rot="5400000">
            <a:off x="828844" y="6679578"/>
            <a:ext cx="4572004" cy="356840"/>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6</a:t>
            </a:r>
          </a:p>
        </p:txBody>
      </p:sp>
      <p:sp>
        <p:nvSpPr>
          <p:cNvPr id="19" name="Rectangle 18">
            <a:extLst>
              <a:ext uri="{FF2B5EF4-FFF2-40B4-BE49-F238E27FC236}">
                <a16:creationId xmlns:a16="http://schemas.microsoft.com/office/drawing/2014/main" id="{827C6E3F-8C98-A1FC-8ECE-A97FC174A604}"/>
              </a:ext>
            </a:extLst>
          </p:cNvPr>
          <p:cNvSpPr/>
          <p:nvPr/>
        </p:nvSpPr>
        <p:spPr>
          <a:xfrm rot="16200000">
            <a:off x="1478463" y="6679582"/>
            <a:ext cx="4572004" cy="356840"/>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6</a:t>
            </a:r>
          </a:p>
        </p:txBody>
      </p:sp>
      <p:sp>
        <p:nvSpPr>
          <p:cNvPr id="6" name="Rectangle 5">
            <a:extLst>
              <a:ext uri="{FF2B5EF4-FFF2-40B4-BE49-F238E27FC236}">
                <a16:creationId xmlns:a16="http://schemas.microsoft.com/office/drawing/2014/main" id="{885BA5A2-1952-3CF5-C78B-4DCE176A14E3}"/>
              </a:ext>
            </a:extLst>
          </p:cNvPr>
          <p:cNvSpPr/>
          <p:nvPr/>
        </p:nvSpPr>
        <p:spPr>
          <a:xfrm>
            <a:off x="451560"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6BCFD8-2491-59D2-EE52-2B8B5565C989}"/>
              </a:ext>
            </a:extLst>
          </p:cNvPr>
          <p:cNvSpPr/>
          <p:nvPr/>
        </p:nvSpPr>
        <p:spPr>
          <a:xfrm>
            <a:off x="4041049"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B66DE1-043C-3B6B-0574-A68911B4B508}"/>
              </a:ext>
            </a:extLst>
          </p:cNvPr>
          <p:cNvSpPr/>
          <p:nvPr/>
        </p:nvSpPr>
        <p:spPr>
          <a:xfrm>
            <a:off x="4034097"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F3A850-520D-4495-039E-5C43EA0B9AF5}"/>
              </a:ext>
            </a:extLst>
          </p:cNvPr>
          <p:cNvSpPr/>
          <p:nvPr/>
        </p:nvSpPr>
        <p:spPr>
          <a:xfrm>
            <a:off x="477632"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C5513FB-56D6-E51F-58EC-4DCE4F2438A7}"/>
              </a:ext>
            </a:extLst>
          </p:cNvPr>
          <p:cNvSpPr txBox="1"/>
          <p:nvPr/>
        </p:nvSpPr>
        <p:spPr>
          <a:xfrm rot="5400000">
            <a:off x="1055987" y="3251819"/>
            <a:ext cx="2239060"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Sit-In Movement</a:t>
            </a:r>
          </a:p>
        </p:txBody>
      </p:sp>
      <p:sp>
        <p:nvSpPr>
          <p:cNvPr id="25" name="TextBox 24">
            <a:extLst>
              <a:ext uri="{FF2B5EF4-FFF2-40B4-BE49-F238E27FC236}">
                <a16:creationId xmlns:a16="http://schemas.microsoft.com/office/drawing/2014/main" id="{82C18887-A89A-19EE-C284-25E7B7DC22A8}"/>
              </a:ext>
            </a:extLst>
          </p:cNvPr>
          <p:cNvSpPr txBox="1"/>
          <p:nvPr/>
        </p:nvSpPr>
        <p:spPr>
          <a:xfrm rot="5400000">
            <a:off x="474344" y="2681462"/>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5 resources to complete your task and crack the code! Be sure to record answers on our group answer sheet. </a:t>
            </a:r>
          </a:p>
        </p:txBody>
      </p:sp>
      <p:sp>
        <p:nvSpPr>
          <p:cNvPr id="26" name="TextBox 25">
            <a:extLst>
              <a:ext uri="{FF2B5EF4-FFF2-40B4-BE49-F238E27FC236}">
                <a16:creationId xmlns:a16="http://schemas.microsoft.com/office/drawing/2014/main" id="{8D1D83D7-C995-80C8-2245-AB8799053C0B}"/>
              </a:ext>
            </a:extLst>
          </p:cNvPr>
          <p:cNvSpPr txBox="1"/>
          <p:nvPr/>
        </p:nvSpPr>
        <p:spPr>
          <a:xfrm rot="16200000">
            <a:off x="3616363" y="3000801"/>
            <a:ext cx="2299026"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Sit-In Movement</a:t>
            </a:r>
          </a:p>
        </p:txBody>
      </p:sp>
      <p:sp>
        <p:nvSpPr>
          <p:cNvPr id="27" name="TextBox 26">
            <a:extLst>
              <a:ext uri="{FF2B5EF4-FFF2-40B4-BE49-F238E27FC236}">
                <a16:creationId xmlns:a16="http://schemas.microsoft.com/office/drawing/2014/main" id="{BA1CF04A-766C-D155-45E5-4C22EF60096C}"/>
              </a:ext>
            </a:extLst>
          </p:cNvPr>
          <p:cNvSpPr txBox="1"/>
          <p:nvPr/>
        </p:nvSpPr>
        <p:spPr>
          <a:xfrm rot="16200000">
            <a:off x="4543753" y="2767256"/>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5 resources to complete your task and crack the code! Be sure to record answers on our group answer sheet. </a:t>
            </a:r>
          </a:p>
        </p:txBody>
      </p:sp>
      <p:sp>
        <p:nvSpPr>
          <p:cNvPr id="30" name="TextBox 29">
            <a:extLst>
              <a:ext uri="{FF2B5EF4-FFF2-40B4-BE49-F238E27FC236}">
                <a16:creationId xmlns:a16="http://schemas.microsoft.com/office/drawing/2014/main" id="{A94A6446-3A55-AD68-2AA9-9811FE3723AF}"/>
              </a:ext>
            </a:extLst>
          </p:cNvPr>
          <p:cNvSpPr txBox="1"/>
          <p:nvPr/>
        </p:nvSpPr>
        <p:spPr>
          <a:xfrm rot="5400000">
            <a:off x="988042" y="7942229"/>
            <a:ext cx="2330779"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Ruby Bridges</a:t>
            </a:r>
          </a:p>
        </p:txBody>
      </p:sp>
      <p:sp>
        <p:nvSpPr>
          <p:cNvPr id="31" name="TextBox 30">
            <a:extLst>
              <a:ext uri="{FF2B5EF4-FFF2-40B4-BE49-F238E27FC236}">
                <a16:creationId xmlns:a16="http://schemas.microsoft.com/office/drawing/2014/main" id="{5EB5135C-C18A-4E17-E87F-2C6F7F25E144}"/>
              </a:ext>
            </a:extLst>
          </p:cNvPr>
          <p:cNvSpPr txBox="1"/>
          <p:nvPr/>
        </p:nvSpPr>
        <p:spPr>
          <a:xfrm rot="5400000">
            <a:off x="474344" y="7326011"/>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6 resources to complete your task and crack the code! Be sure to record answers on our group answer sheet. </a:t>
            </a:r>
          </a:p>
        </p:txBody>
      </p:sp>
      <p:sp>
        <p:nvSpPr>
          <p:cNvPr id="32" name="TextBox 31">
            <a:extLst>
              <a:ext uri="{FF2B5EF4-FFF2-40B4-BE49-F238E27FC236}">
                <a16:creationId xmlns:a16="http://schemas.microsoft.com/office/drawing/2014/main" id="{D4E435E5-AB56-9638-A8C0-B01F867792CB}"/>
              </a:ext>
            </a:extLst>
          </p:cNvPr>
          <p:cNvSpPr txBox="1"/>
          <p:nvPr/>
        </p:nvSpPr>
        <p:spPr>
          <a:xfrm rot="16200000">
            <a:off x="3487205" y="7504105"/>
            <a:ext cx="2452369"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Ruby Bridges</a:t>
            </a:r>
          </a:p>
        </p:txBody>
      </p:sp>
      <p:sp>
        <p:nvSpPr>
          <p:cNvPr id="33" name="TextBox 32">
            <a:extLst>
              <a:ext uri="{FF2B5EF4-FFF2-40B4-BE49-F238E27FC236}">
                <a16:creationId xmlns:a16="http://schemas.microsoft.com/office/drawing/2014/main" id="{A0967758-5D88-F3E5-8D2F-5C62C43D951B}"/>
              </a:ext>
            </a:extLst>
          </p:cNvPr>
          <p:cNvSpPr txBox="1"/>
          <p:nvPr/>
        </p:nvSpPr>
        <p:spPr>
          <a:xfrm rot="16200000">
            <a:off x="4512006" y="7314176"/>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6 resources to complete your task and crack the code! Be sure to record answers on our group answer sheet. </a:t>
            </a:r>
          </a:p>
        </p:txBody>
      </p:sp>
      <p:pic>
        <p:nvPicPr>
          <p:cNvPr id="23" name="Picture 2" descr="African Americans staging a sit-in at the Woolworth's lunch counter in Greensboro, North Carolina, on February 1, 1960.">
            <a:extLst>
              <a:ext uri="{FF2B5EF4-FFF2-40B4-BE49-F238E27FC236}">
                <a16:creationId xmlns:a16="http://schemas.microsoft.com/office/drawing/2014/main" id="{642A3901-1DB9-7206-050B-584AA7E50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94448" y="582571"/>
            <a:ext cx="1997623" cy="13387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African Americans staging a sit-in at the Woolworth's lunch counter in Greensboro, North Carolina, on February 1, 1960.">
            <a:extLst>
              <a:ext uri="{FF2B5EF4-FFF2-40B4-BE49-F238E27FC236}">
                <a16:creationId xmlns:a16="http://schemas.microsoft.com/office/drawing/2014/main" id="{365A7E58-F78D-B284-8632-CB4BA6270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266672" y="594406"/>
            <a:ext cx="1997623" cy="133878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U.S. Deputy Marshals escort 6-year-old, first-grade student Ruby Bridges from William Frantz Elementary School in New Orleans, in this November 1960 photo.">
            <a:extLst>
              <a:ext uri="{FF2B5EF4-FFF2-40B4-BE49-F238E27FC236}">
                <a16:creationId xmlns:a16="http://schemas.microsoft.com/office/drawing/2014/main" id="{93D084F7-5F8F-3B90-2288-557BB9D462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66" r="21333" b="14662"/>
          <a:stretch/>
        </p:blipFill>
        <p:spPr bwMode="auto">
          <a:xfrm rot="5400000">
            <a:off x="548242" y="5035761"/>
            <a:ext cx="2160422" cy="169106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U.S. Deputy Marshals escort 6-year-old, first-grade student Ruby Bridges from William Frantz Elementary School in New Orleans, in this November 1960 photo.">
            <a:extLst>
              <a:ext uri="{FF2B5EF4-FFF2-40B4-BE49-F238E27FC236}">
                <a16:creationId xmlns:a16="http://schemas.microsoft.com/office/drawing/2014/main" id="{20CC2E7C-DA25-ACC2-B6DA-6191030400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66" r="21333" b="14662"/>
          <a:stretch/>
        </p:blipFill>
        <p:spPr bwMode="auto">
          <a:xfrm rot="16200000">
            <a:off x="4191333" y="5035761"/>
            <a:ext cx="2160422" cy="169106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9E1369F7-CB5D-9231-84CC-D9D9099237E0}"/>
              </a:ext>
            </a:extLst>
          </p:cNvPr>
          <p:cNvSpPr txBox="1"/>
          <p:nvPr/>
        </p:nvSpPr>
        <p:spPr>
          <a:xfrm rot="5400000">
            <a:off x="-1408581" y="6628160"/>
            <a:ext cx="4066954" cy="253916"/>
          </a:xfrm>
          <a:prstGeom prst="rect">
            <a:avLst/>
          </a:prstGeom>
          <a:noFill/>
        </p:spPr>
        <p:txBody>
          <a:bodyPr wrap="square">
            <a:spAutoFit/>
          </a:bodyPr>
          <a:lstStyle/>
          <a:p>
            <a:r>
              <a:rPr lang="en-US" sz="1050" b="0" i="1" dirty="0">
                <a:solidFill>
                  <a:srgbClr val="000000"/>
                </a:solidFill>
                <a:effectLst/>
                <a:latin typeface="Open Sans" panose="020B0606030504020204" pitchFamily="34" charset="0"/>
              </a:rPr>
              <a:t>DONAL UHRBROCK/THE LIFE PICTURE COLLECTION/ GETTY IMAGES</a:t>
            </a:r>
            <a:endParaRPr lang="en-US" sz="1050" dirty="0"/>
          </a:p>
        </p:txBody>
      </p:sp>
      <p:sp>
        <p:nvSpPr>
          <p:cNvPr id="37" name="TextBox 36">
            <a:extLst>
              <a:ext uri="{FF2B5EF4-FFF2-40B4-BE49-F238E27FC236}">
                <a16:creationId xmlns:a16="http://schemas.microsoft.com/office/drawing/2014/main" id="{01918566-26F7-3545-F8D7-0083E2115905}"/>
              </a:ext>
            </a:extLst>
          </p:cNvPr>
          <p:cNvSpPr txBox="1"/>
          <p:nvPr/>
        </p:nvSpPr>
        <p:spPr>
          <a:xfrm rot="16200000">
            <a:off x="4229670" y="6691198"/>
            <a:ext cx="4066954" cy="253916"/>
          </a:xfrm>
          <a:prstGeom prst="rect">
            <a:avLst/>
          </a:prstGeom>
          <a:noFill/>
        </p:spPr>
        <p:txBody>
          <a:bodyPr wrap="square">
            <a:spAutoFit/>
          </a:bodyPr>
          <a:lstStyle/>
          <a:p>
            <a:r>
              <a:rPr lang="en-US" sz="1050" b="0" i="1" dirty="0">
                <a:solidFill>
                  <a:srgbClr val="000000"/>
                </a:solidFill>
                <a:effectLst/>
                <a:latin typeface="Open Sans" panose="020B0606030504020204" pitchFamily="34" charset="0"/>
              </a:rPr>
              <a:t>DONAL UHRBROCK/THE LIFE PICTURE COLLECTION/ GETTY IMAGES</a:t>
            </a:r>
            <a:endParaRPr lang="en-US" sz="1050" dirty="0"/>
          </a:p>
        </p:txBody>
      </p:sp>
    </p:spTree>
    <p:extLst>
      <p:ext uri="{BB962C8B-B14F-4D97-AF65-F5344CB8AC3E}">
        <p14:creationId xmlns:p14="http://schemas.microsoft.com/office/powerpoint/2010/main" val="235955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2107582" y="2107581"/>
            <a:ext cx="4572003" cy="356840"/>
            <a:chOff x="0" y="8608741"/>
            <a:chExt cx="6858000" cy="535259"/>
          </a:xfrm>
        </p:grpSpPr>
        <p:sp>
          <p:nvSpPr>
            <p:cNvPr id="3" name="Rectangle 2">
              <a:extLst>
                <a:ext uri="{FF2B5EF4-FFF2-40B4-BE49-F238E27FC236}">
                  <a16:creationId xmlns:a16="http://schemas.microsoft.com/office/drawing/2014/main" id="{7F5555CF-6ACA-8799-F65A-64D185554E3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3" name="Rectangle 12">
            <a:extLst>
              <a:ext uri="{FF2B5EF4-FFF2-40B4-BE49-F238E27FC236}">
                <a16:creationId xmlns:a16="http://schemas.microsoft.com/office/drawing/2014/main" id="{4C13267E-6241-8D5B-BD9D-739B9FAC7F69}"/>
              </a:ext>
            </a:extLst>
          </p:cNvPr>
          <p:cNvSpPr/>
          <p:nvPr/>
        </p:nvSpPr>
        <p:spPr>
          <a:xfrm rot="16200000">
            <a:off x="4399118" y="2106054"/>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7</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7</a:t>
            </a:r>
          </a:p>
        </p:txBody>
      </p:sp>
      <p:sp>
        <p:nvSpPr>
          <p:cNvPr id="6" name="Rectangle 5">
            <a:extLst>
              <a:ext uri="{FF2B5EF4-FFF2-40B4-BE49-F238E27FC236}">
                <a16:creationId xmlns:a16="http://schemas.microsoft.com/office/drawing/2014/main" id="{885BA5A2-1952-3CF5-C78B-4DCE176A14E3}"/>
              </a:ext>
            </a:extLst>
          </p:cNvPr>
          <p:cNvSpPr/>
          <p:nvPr/>
        </p:nvSpPr>
        <p:spPr>
          <a:xfrm>
            <a:off x="451560"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6BCFD8-2491-59D2-EE52-2B8B5565C989}"/>
              </a:ext>
            </a:extLst>
          </p:cNvPr>
          <p:cNvSpPr/>
          <p:nvPr/>
        </p:nvSpPr>
        <p:spPr>
          <a:xfrm>
            <a:off x="4041049"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5CFA76-AE02-76CB-EA8F-67B2D8D52857}"/>
              </a:ext>
            </a:extLst>
          </p:cNvPr>
          <p:cNvSpPr/>
          <p:nvPr/>
        </p:nvSpPr>
        <p:spPr>
          <a:xfrm rot="5400000">
            <a:off x="-2105765" y="6679578"/>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1C24BF-B83F-9AA3-85F1-D675F889C9EE}"/>
              </a:ext>
            </a:extLst>
          </p:cNvPr>
          <p:cNvSpPr/>
          <p:nvPr/>
        </p:nvSpPr>
        <p:spPr>
          <a:xfrm rot="16200000">
            <a:off x="4396349" y="6676808"/>
            <a:ext cx="4572003" cy="36238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A6051A2-81E8-33CA-2607-0FDEE9F33657}"/>
              </a:ext>
            </a:extLst>
          </p:cNvPr>
          <p:cNvSpPr/>
          <p:nvPr/>
        </p:nvSpPr>
        <p:spPr>
          <a:xfrm rot="5400000">
            <a:off x="828844" y="6679578"/>
            <a:ext cx="4572004" cy="356840"/>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8</a:t>
            </a:r>
          </a:p>
        </p:txBody>
      </p:sp>
      <p:sp>
        <p:nvSpPr>
          <p:cNvPr id="26" name="Rectangle 25">
            <a:extLst>
              <a:ext uri="{FF2B5EF4-FFF2-40B4-BE49-F238E27FC236}">
                <a16:creationId xmlns:a16="http://schemas.microsoft.com/office/drawing/2014/main" id="{4CBEB3E7-0D73-004E-7A44-9F46ACE98EC1}"/>
              </a:ext>
            </a:extLst>
          </p:cNvPr>
          <p:cNvSpPr/>
          <p:nvPr/>
        </p:nvSpPr>
        <p:spPr>
          <a:xfrm rot="16200000">
            <a:off x="1478463" y="6679582"/>
            <a:ext cx="4572004" cy="356840"/>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8</a:t>
            </a:r>
          </a:p>
        </p:txBody>
      </p:sp>
      <p:sp>
        <p:nvSpPr>
          <p:cNvPr id="27" name="Rectangle 26">
            <a:extLst>
              <a:ext uri="{FF2B5EF4-FFF2-40B4-BE49-F238E27FC236}">
                <a16:creationId xmlns:a16="http://schemas.microsoft.com/office/drawing/2014/main" id="{AE1F2614-4B83-EB3F-732B-A77B77A5EED8}"/>
              </a:ext>
            </a:extLst>
          </p:cNvPr>
          <p:cNvSpPr/>
          <p:nvPr/>
        </p:nvSpPr>
        <p:spPr>
          <a:xfrm>
            <a:off x="4034097"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C2FFEA-EE27-C2C5-19C0-84E9C8C2B3B4}"/>
              </a:ext>
            </a:extLst>
          </p:cNvPr>
          <p:cNvSpPr/>
          <p:nvPr/>
        </p:nvSpPr>
        <p:spPr>
          <a:xfrm>
            <a:off x="477632"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EC235A45-1BCE-E693-F987-46F6A4EF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30" name="Picture 29" descr="Logo&#10;&#10;Description automatically generated">
            <a:extLst>
              <a:ext uri="{FF2B5EF4-FFF2-40B4-BE49-F238E27FC236}">
                <a16:creationId xmlns:a16="http://schemas.microsoft.com/office/drawing/2014/main" id="{67427C38-B4ED-FA12-5100-A97A0D550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pic>
        <p:nvPicPr>
          <p:cNvPr id="31" name="Picture 30">
            <a:extLst>
              <a:ext uri="{FF2B5EF4-FFF2-40B4-BE49-F238E27FC236}">
                <a16:creationId xmlns:a16="http://schemas.microsoft.com/office/drawing/2014/main" id="{436AC70E-5686-E250-F237-63D3809D2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32" name="Picture 31" descr="Logo&#10;&#10;Description automatically generated">
            <a:extLst>
              <a:ext uri="{FF2B5EF4-FFF2-40B4-BE49-F238E27FC236}">
                <a16:creationId xmlns:a16="http://schemas.microsoft.com/office/drawing/2014/main" id="{DC624F19-89E0-4860-AD40-BEB329A0F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sp>
        <p:nvSpPr>
          <p:cNvPr id="9" name="TextBox 8">
            <a:extLst>
              <a:ext uri="{FF2B5EF4-FFF2-40B4-BE49-F238E27FC236}">
                <a16:creationId xmlns:a16="http://schemas.microsoft.com/office/drawing/2014/main" id="{A02A401A-F2C2-B698-C54C-0D81F9581FB9}"/>
              </a:ext>
            </a:extLst>
          </p:cNvPr>
          <p:cNvSpPr txBox="1"/>
          <p:nvPr/>
        </p:nvSpPr>
        <p:spPr>
          <a:xfrm rot="5400000">
            <a:off x="1040101" y="3239579"/>
            <a:ext cx="203285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Freedom Riders</a:t>
            </a: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0122F4EC-BF23-3CF0-CF1A-0E58AF889908}"/>
              </a:ext>
            </a:extLst>
          </p:cNvPr>
          <p:cNvSpPr txBox="1"/>
          <p:nvPr/>
        </p:nvSpPr>
        <p:spPr>
          <a:xfrm rot="5400000">
            <a:off x="377440" y="2772325"/>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7 resources to complete your task and crack the code! Be sure to record answers on our group answer sheet. </a:t>
            </a:r>
          </a:p>
        </p:txBody>
      </p:sp>
      <p:sp>
        <p:nvSpPr>
          <p:cNvPr id="11" name="TextBox 10">
            <a:extLst>
              <a:ext uri="{FF2B5EF4-FFF2-40B4-BE49-F238E27FC236}">
                <a16:creationId xmlns:a16="http://schemas.microsoft.com/office/drawing/2014/main" id="{1A4CD684-4639-9225-1DD7-C79B71DE9424}"/>
              </a:ext>
            </a:extLst>
          </p:cNvPr>
          <p:cNvSpPr txBox="1"/>
          <p:nvPr/>
        </p:nvSpPr>
        <p:spPr>
          <a:xfrm rot="16200000">
            <a:off x="3820442" y="3116235"/>
            <a:ext cx="203285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Freedom Riders</a:t>
            </a: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66F1C1AA-2404-A7E1-CA87-90FDFDFFF7EC}"/>
              </a:ext>
            </a:extLst>
          </p:cNvPr>
          <p:cNvSpPr txBox="1"/>
          <p:nvPr/>
        </p:nvSpPr>
        <p:spPr>
          <a:xfrm rot="16200000">
            <a:off x="4580083" y="2763169"/>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7 resources to complete your task and crack the code! Be sure to record answers on our group answer sheet. </a:t>
            </a:r>
          </a:p>
        </p:txBody>
      </p:sp>
      <p:sp>
        <p:nvSpPr>
          <p:cNvPr id="7" name="TextBox 6">
            <a:extLst>
              <a:ext uri="{FF2B5EF4-FFF2-40B4-BE49-F238E27FC236}">
                <a16:creationId xmlns:a16="http://schemas.microsoft.com/office/drawing/2014/main" id="{B6C37AAD-0E5E-4D0D-8C45-8CA58AB4E2CA}"/>
              </a:ext>
            </a:extLst>
          </p:cNvPr>
          <p:cNvSpPr txBox="1"/>
          <p:nvPr/>
        </p:nvSpPr>
        <p:spPr>
          <a:xfrm rot="5400000">
            <a:off x="1318639" y="7835186"/>
            <a:ext cx="2032853" cy="584775"/>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March on Washington</a:t>
            </a:r>
          </a:p>
        </p:txBody>
      </p:sp>
      <p:sp>
        <p:nvSpPr>
          <p:cNvPr id="18" name="TextBox 17">
            <a:extLst>
              <a:ext uri="{FF2B5EF4-FFF2-40B4-BE49-F238E27FC236}">
                <a16:creationId xmlns:a16="http://schemas.microsoft.com/office/drawing/2014/main" id="{615BF49A-EF3C-0D4C-8AC1-C531650942C2}"/>
              </a:ext>
            </a:extLst>
          </p:cNvPr>
          <p:cNvSpPr txBox="1"/>
          <p:nvPr/>
        </p:nvSpPr>
        <p:spPr>
          <a:xfrm rot="5400000">
            <a:off x="396521" y="7475654"/>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8 resources to complete your task and crack the code! Be sure to record answers on our group answer sheet. </a:t>
            </a:r>
          </a:p>
        </p:txBody>
      </p:sp>
      <p:sp>
        <p:nvSpPr>
          <p:cNvPr id="19" name="TextBox 18">
            <a:extLst>
              <a:ext uri="{FF2B5EF4-FFF2-40B4-BE49-F238E27FC236}">
                <a16:creationId xmlns:a16="http://schemas.microsoft.com/office/drawing/2014/main" id="{9C60DCF6-7431-8E79-8577-48364B692A95}"/>
              </a:ext>
            </a:extLst>
          </p:cNvPr>
          <p:cNvSpPr txBox="1"/>
          <p:nvPr/>
        </p:nvSpPr>
        <p:spPr>
          <a:xfrm rot="16200000">
            <a:off x="3587200" y="7571353"/>
            <a:ext cx="2032853" cy="584775"/>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March on Washington</a:t>
            </a:r>
          </a:p>
        </p:txBody>
      </p:sp>
      <p:sp>
        <p:nvSpPr>
          <p:cNvPr id="21" name="TextBox 20">
            <a:extLst>
              <a:ext uri="{FF2B5EF4-FFF2-40B4-BE49-F238E27FC236}">
                <a16:creationId xmlns:a16="http://schemas.microsoft.com/office/drawing/2014/main" id="{99610B0B-6586-A36A-0D1A-F82884ED316E}"/>
              </a:ext>
            </a:extLst>
          </p:cNvPr>
          <p:cNvSpPr txBox="1"/>
          <p:nvPr/>
        </p:nvSpPr>
        <p:spPr>
          <a:xfrm rot="16200000">
            <a:off x="4577113" y="7326009"/>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8 resources to complete your task and crack the code! Be sure to record answers on our group answer sheet. </a:t>
            </a:r>
          </a:p>
        </p:txBody>
      </p:sp>
      <p:pic>
        <p:nvPicPr>
          <p:cNvPr id="4098" name="Picture 2" descr="Freedom Riders view the remains of their bus burned by a mob of angry whites who wanted to prevent the riders from integrating public transportation.">
            <a:extLst>
              <a:ext uri="{FF2B5EF4-FFF2-40B4-BE49-F238E27FC236}">
                <a16:creationId xmlns:a16="http://schemas.microsoft.com/office/drawing/2014/main" id="{D30BA195-3A55-2288-4591-5733CC80F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0113" y="541326"/>
            <a:ext cx="2070033" cy="14925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reedom Riders view the remains of their bus burned by a mob of angry whites who wanted to prevent the riders from integrating public transportation.">
            <a:extLst>
              <a:ext uri="{FF2B5EF4-FFF2-40B4-BE49-F238E27FC236}">
                <a16:creationId xmlns:a16="http://schemas.microsoft.com/office/drawing/2014/main" id="{BA1EFA46-9015-A218-5D36-7030F2D0E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175973" y="560266"/>
            <a:ext cx="2070033" cy="149256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Protesters at the landmark civil rights demonstration, the March on Washington.">
            <a:extLst>
              <a:ext uri="{FF2B5EF4-FFF2-40B4-BE49-F238E27FC236}">
                <a16:creationId xmlns:a16="http://schemas.microsoft.com/office/drawing/2014/main" id="{C95DAB80-22B0-1E8A-654C-53BE3F14E4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09737" y="5225867"/>
            <a:ext cx="2089575" cy="14000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Protesters at the landmark civil rights demonstration, the March on Washington.">
            <a:extLst>
              <a:ext uri="{FF2B5EF4-FFF2-40B4-BE49-F238E27FC236}">
                <a16:creationId xmlns:a16="http://schemas.microsoft.com/office/drawing/2014/main" id="{2D6C5507-D521-A065-FEBF-0F0802A97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177235" y="5213578"/>
            <a:ext cx="2089575" cy="140001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AB460BC-D4FA-B706-5F11-3C6BB230F8BE}"/>
              </a:ext>
            </a:extLst>
          </p:cNvPr>
          <p:cNvSpPr txBox="1"/>
          <p:nvPr/>
        </p:nvSpPr>
        <p:spPr>
          <a:xfrm rot="5400000">
            <a:off x="-965313" y="1175745"/>
            <a:ext cx="3434316" cy="261610"/>
          </a:xfrm>
          <a:prstGeom prst="rect">
            <a:avLst/>
          </a:prstGeom>
          <a:noFill/>
        </p:spPr>
        <p:txBody>
          <a:bodyPr wrap="square">
            <a:spAutoFit/>
          </a:bodyPr>
          <a:lstStyle/>
          <a:p>
            <a:pPr algn="ctr"/>
            <a:r>
              <a:rPr lang="en-US" sz="1050" b="0" i="1" dirty="0">
                <a:solidFill>
                  <a:srgbClr val="000000"/>
                </a:solidFill>
                <a:effectLst/>
                <a:latin typeface="Open Sans" panose="020B0606030504020204" pitchFamily="34" charset="0"/>
              </a:rPr>
              <a:t>EVERETT COLLECTION INC/ALAMY</a:t>
            </a:r>
            <a:endParaRPr lang="en-US" sz="1050" dirty="0"/>
          </a:p>
        </p:txBody>
      </p:sp>
      <p:sp>
        <p:nvSpPr>
          <p:cNvPr id="36" name="TextBox 35">
            <a:extLst>
              <a:ext uri="{FF2B5EF4-FFF2-40B4-BE49-F238E27FC236}">
                <a16:creationId xmlns:a16="http://schemas.microsoft.com/office/drawing/2014/main" id="{CC3ED3FC-62E7-4C11-967F-BDF776C53B39}"/>
              </a:ext>
            </a:extLst>
          </p:cNvPr>
          <p:cNvSpPr txBox="1"/>
          <p:nvPr/>
        </p:nvSpPr>
        <p:spPr>
          <a:xfrm rot="16200000">
            <a:off x="4391676" y="1156805"/>
            <a:ext cx="3434316" cy="261610"/>
          </a:xfrm>
          <a:prstGeom prst="rect">
            <a:avLst/>
          </a:prstGeom>
          <a:noFill/>
        </p:spPr>
        <p:txBody>
          <a:bodyPr wrap="square">
            <a:spAutoFit/>
          </a:bodyPr>
          <a:lstStyle/>
          <a:p>
            <a:pPr algn="ctr"/>
            <a:r>
              <a:rPr lang="en-US" sz="1050" b="0" i="1" dirty="0">
                <a:solidFill>
                  <a:srgbClr val="000000"/>
                </a:solidFill>
                <a:effectLst/>
                <a:latin typeface="Open Sans" panose="020B0606030504020204" pitchFamily="34" charset="0"/>
              </a:rPr>
              <a:t>EVERETT COLLECTION INC/ALAMY</a:t>
            </a:r>
            <a:endParaRPr lang="en-US" sz="1050" dirty="0"/>
          </a:p>
        </p:txBody>
      </p:sp>
      <p:sp>
        <p:nvSpPr>
          <p:cNvPr id="38" name="TextBox 37">
            <a:extLst>
              <a:ext uri="{FF2B5EF4-FFF2-40B4-BE49-F238E27FC236}">
                <a16:creationId xmlns:a16="http://schemas.microsoft.com/office/drawing/2014/main" id="{A6AF00A9-BB72-2530-067F-4220BB19489B}"/>
              </a:ext>
            </a:extLst>
          </p:cNvPr>
          <p:cNvSpPr txBox="1"/>
          <p:nvPr/>
        </p:nvSpPr>
        <p:spPr>
          <a:xfrm rot="5400000">
            <a:off x="-1069061" y="5918205"/>
            <a:ext cx="3434316" cy="253916"/>
          </a:xfrm>
          <a:prstGeom prst="rect">
            <a:avLst/>
          </a:prstGeom>
          <a:noFill/>
        </p:spPr>
        <p:txBody>
          <a:bodyPr wrap="square">
            <a:spAutoFit/>
          </a:bodyPr>
          <a:lstStyle/>
          <a:p>
            <a:pPr algn="ctr"/>
            <a:r>
              <a:rPr lang="en-US" sz="1050" b="0" i="1" dirty="0">
                <a:solidFill>
                  <a:srgbClr val="000000"/>
                </a:solidFill>
                <a:effectLst/>
                <a:latin typeface="Open Sans" panose="020B0606030504020204" pitchFamily="34" charset="0"/>
              </a:rPr>
              <a:t>Wally McNamee/CORBIS/Getty Images/TNS</a:t>
            </a:r>
            <a:endParaRPr lang="en-US" sz="1050" dirty="0"/>
          </a:p>
        </p:txBody>
      </p:sp>
      <p:sp>
        <p:nvSpPr>
          <p:cNvPr id="39" name="TextBox 38">
            <a:extLst>
              <a:ext uri="{FF2B5EF4-FFF2-40B4-BE49-F238E27FC236}">
                <a16:creationId xmlns:a16="http://schemas.microsoft.com/office/drawing/2014/main" id="{21D8F7BA-40FA-88C7-27C9-336D15CEAE76}"/>
              </a:ext>
            </a:extLst>
          </p:cNvPr>
          <p:cNvSpPr txBox="1"/>
          <p:nvPr/>
        </p:nvSpPr>
        <p:spPr>
          <a:xfrm rot="16200000">
            <a:off x="4536656" y="5921935"/>
            <a:ext cx="3434316" cy="253916"/>
          </a:xfrm>
          <a:prstGeom prst="rect">
            <a:avLst/>
          </a:prstGeom>
          <a:noFill/>
        </p:spPr>
        <p:txBody>
          <a:bodyPr wrap="square">
            <a:spAutoFit/>
          </a:bodyPr>
          <a:lstStyle/>
          <a:p>
            <a:pPr algn="ctr"/>
            <a:r>
              <a:rPr lang="en-US" sz="1050" b="0" i="1" dirty="0">
                <a:solidFill>
                  <a:srgbClr val="000000"/>
                </a:solidFill>
                <a:effectLst/>
                <a:latin typeface="Open Sans" panose="020B0606030504020204" pitchFamily="34" charset="0"/>
              </a:rPr>
              <a:t>Wally McNamee/CORBIS/Getty Images/TNS</a:t>
            </a:r>
            <a:endParaRPr lang="en-US" sz="1050" dirty="0"/>
          </a:p>
        </p:txBody>
      </p:sp>
    </p:spTree>
    <p:extLst>
      <p:ext uri="{BB962C8B-B14F-4D97-AF65-F5344CB8AC3E}">
        <p14:creationId xmlns:p14="http://schemas.microsoft.com/office/powerpoint/2010/main" val="195655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2107582" y="2107581"/>
            <a:ext cx="4572003" cy="356840"/>
            <a:chOff x="0" y="8608741"/>
            <a:chExt cx="6858000" cy="535259"/>
          </a:xfrm>
        </p:grpSpPr>
        <p:sp>
          <p:nvSpPr>
            <p:cNvPr id="3" name="Rectangle 2">
              <a:extLst>
                <a:ext uri="{FF2B5EF4-FFF2-40B4-BE49-F238E27FC236}">
                  <a16:creationId xmlns:a16="http://schemas.microsoft.com/office/drawing/2014/main" id="{7F5555CF-6ACA-8799-F65A-64D185554E3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3" name="Rectangle 12">
            <a:extLst>
              <a:ext uri="{FF2B5EF4-FFF2-40B4-BE49-F238E27FC236}">
                <a16:creationId xmlns:a16="http://schemas.microsoft.com/office/drawing/2014/main" id="{4C13267E-6241-8D5B-BD9D-739B9FAC7F69}"/>
              </a:ext>
            </a:extLst>
          </p:cNvPr>
          <p:cNvSpPr/>
          <p:nvPr/>
        </p:nvSpPr>
        <p:spPr>
          <a:xfrm rot="16200000">
            <a:off x="4399118" y="2106054"/>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9</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9</a:t>
            </a:r>
          </a:p>
        </p:txBody>
      </p:sp>
      <p:sp>
        <p:nvSpPr>
          <p:cNvPr id="6" name="Rectangle 5">
            <a:extLst>
              <a:ext uri="{FF2B5EF4-FFF2-40B4-BE49-F238E27FC236}">
                <a16:creationId xmlns:a16="http://schemas.microsoft.com/office/drawing/2014/main" id="{885BA5A2-1952-3CF5-C78B-4DCE176A14E3}"/>
              </a:ext>
            </a:extLst>
          </p:cNvPr>
          <p:cNvSpPr/>
          <p:nvPr/>
        </p:nvSpPr>
        <p:spPr>
          <a:xfrm>
            <a:off x="451560"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6BCFD8-2491-59D2-EE52-2B8B5565C989}"/>
              </a:ext>
            </a:extLst>
          </p:cNvPr>
          <p:cNvSpPr/>
          <p:nvPr/>
        </p:nvSpPr>
        <p:spPr>
          <a:xfrm>
            <a:off x="4041049"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2A401A-F2C2-B698-C54C-0D81F9581FB9}"/>
              </a:ext>
            </a:extLst>
          </p:cNvPr>
          <p:cNvSpPr txBox="1"/>
          <p:nvPr/>
        </p:nvSpPr>
        <p:spPr>
          <a:xfrm rot="5400000">
            <a:off x="1224227" y="3101080"/>
            <a:ext cx="2032853"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The Civil Rights Act of 1964</a:t>
            </a: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0122F4EC-BF23-3CF0-CF1A-0E58AF889908}"/>
              </a:ext>
            </a:extLst>
          </p:cNvPr>
          <p:cNvSpPr txBox="1"/>
          <p:nvPr/>
        </p:nvSpPr>
        <p:spPr>
          <a:xfrm rot="5400000">
            <a:off x="377440" y="2772325"/>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9 resources to complete your task and crack the code! Be sure to record answers on our group answer sheet. </a:t>
            </a:r>
          </a:p>
        </p:txBody>
      </p:sp>
      <p:sp>
        <p:nvSpPr>
          <p:cNvPr id="11" name="TextBox 10">
            <a:extLst>
              <a:ext uri="{FF2B5EF4-FFF2-40B4-BE49-F238E27FC236}">
                <a16:creationId xmlns:a16="http://schemas.microsoft.com/office/drawing/2014/main" id="{1A4CD684-4639-9225-1DD7-C79B71DE9424}"/>
              </a:ext>
            </a:extLst>
          </p:cNvPr>
          <p:cNvSpPr txBox="1"/>
          <p:nvPr/>
        </p:nvSpPr>
        <p:spPr>
          <a:xfrm rot="16200000">
            <a:off x="3589682" y="2977736"/>
            <a:ext cx="2032853" cy="646331"/>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The Civil Rights Act of 1964</a:t>
            </a: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66F1C1AA-2404-A7E1-CA87-90FDFDFFF7EC}"/>
              </a:ext>
            </a:extLst>
          </p:cNvPr>
          <p:cNvSpPr txBox="1"/>
          <p:nvPr/>
        </p:nvSpPr>
        <p:spPr>
          <a:xfrm rot="16200000">
            <a:off x="4580083" y="2763169"/>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9 resources to complete your task and crack the code! Be sure to record answers on our group answer sheet. </a:t>
            </a:r>
          </a:p>
        </p:txBody>
      </p:sp>
      <p:pic>
        <p:nvPicPr>
          <p:cNvPr id="5122" name="Picture 2" descr="U.S. president Lyndon Johnson shakes hands with civil rights leader Martin Luther King Jr. after the signing of the Civil Rights Act of 1964. The act prohibited segregation, ordered desegregation of public schools, and made discrimination in th">
            <a:extLst>
              <a:ext uri="{FF2B5EF4-FFF2-40B4-BE49-F238E27FC236}">
                <a16:creationId xmlns:a16="http://schemas.microsoft.com/office/drawing/2014/main" id="{B4E06480-43AF-57BF-BC35-0C02AE8FD4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92880" y="484035"/>
            <a:ext cx="2133225" cy="16960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S. president Lyndon Johnson shakes hands with civil rights leader Martin Luther King Jr. after the signing of the Civil Rights Act of 1964. The act prohibited segregation, ordered desegregation of public schools, and made discrimination in th">
            <a:extLst>
              <a:ext uri="{FF2B5EF4-FFF2-40B4-BE49-F238E27FC236}">
                <a16:creationId xmlns:a16="http://schemas.microsoft.com/office/drawing/2014/main" id="{012EB651-97C2-E1D5-A9FA-D1E5D034F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171303" y="483229"/>
            <a:ext cx="2133225" cy="169602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18FE52E-8D02-4DC5-88F8-9711D24D8E6A}"/>
              </a:ext>
            </a:extLst>
          </p:cNvPr>
          <p:cNvSpPr txBox="1"/>
          <p:nvPr/>
        </p:nvSpPr>
        <p:spPr>
          <a:xfrm rot="5400000">
            <a:off x="-1027076" y="1200437"/>
            <a:ext cx="3434316" cy="261610"/>
          </a:xfrm>
          <a:prstGeom prst="rect">
            <a:avLst/>
          </a:prstGeom>
          <a:noFill/>
        </p:spPr>
        <p:txBody>
          <a:bodyPr wrap="square">
            <a:spAutoFit/>
          </a:bodyPr>
          <a:lstStyle/>
          <a:p>
            <a:pPr algn="ctr"/>
            <a:r>
              <a:rPr lang="en-US" sz="1050" b="0" i="1" dirty="0">
                <a:solidFill>
                  <a:srgbClr val="000000"/>
                </a:solidFill>
                <a:effectLst/>
                <a:latin typeface="Open Sans" panose="020B0606030504020204" pitchFamily="34" charset="0"/>
              </a:rPr>
              <a:t>UPI/Corbis-</a:t>
            </a:r>
            <a:r>
              <a:rPr lang="en-US" sz="1050" b="0" i="1" dirty="0" err="1">
                <a:solidFill>
                  <a:srgbClr val="000000"/>
                </a:solidFill>
                <a:effectLst/>
                <a:latin typeface="Open Sans" panose="020B0606030504020204" pitchFamily="34" charset="0"/>
              </a:rPr>
              <a:t>Bettmann</a:t>
            </a:r>
            <a:r>
              <a:rPr lang="en-US" sz="1050" b="0" i="1" dirty="0">
                <a:solidFill>
                  <a:srgbClr val="000000"/>
                </a:solidFill>
                <a:effectLst/>
                <a:latin typeface="Open Sans" panose="020B0606030504020204" pitchFamily="34" charset="0"/>
              </a:rPr>
              <a:t>.</a:t>
            </a:r>
            <a:endParaRPr lang="en-US" sz="1050" dirty="0"/>
          </a:p>
        </p:txBody>
      </p:sp>
      <p:sp>
        <p:nvSpPr>
          <p:cNvPr id="19" name="TextBox 18">
            <a:extLst>
              <a:ext uri="{FF2B5EF4-FFF2-40B4-BE49-F238E27FC236}">
                <a16:creationId xmlns:a16="http://schemas.microsoft.com/office/drawing/2014/main" id="{81511A5E-497C-8A18-D181-642009E9541A}"/>
              </a:ext>
            </a:extLst>
          </p:cNvPr>
          <p:cNvSpPr txBox="1"/>
          <p:nvPr/>
        </p:nvSpPr>
        <p:spPr>
          <a:xfrm rot="16200000">
            <a:off x="4471999" y="1200437"/>
            <a:ext cx="3434316" cy="261610"/>
          </a:xfrm>
          <a:prstGeom prst="rect">
            <a:avLst/>
          </a:prstGeom>
          <a:noFill/>
        </p:spPr>
        <p:txBody>
          <a:bodyPr wrap="square">
            <a:spAutoFit/>
          </a:bodyPr>
          <a:lstStyle/>
          <a:p>
            <a:pPr algn="ctr"/>
            <a:r>
              <a:rPr lang="en-US" sz="1050" b="0" i="1" dirty="0">
                <a:solidFill>
                  <a:srgbClr val="000000"/>
                </a:solidFill>
                <a:effectLst/>
                <a:latin typeface="Open Sans" panose="020B0606030504020204" pitchFamily="34" charset="0"/>
              </a:rPr>
              <a:t>UPI/Corbis-</a:t>
            </a:r>
            <a:r>
              <a:rPr lang="en-US" sz="1050" b="0" i="1" dirty="0" err="1">
                <a:solidFill>
                  <a:srgbClr val="000000"/>
                </a:solidFill>
                <a:effectLst/>
                <a:latin typeface="Open Sans" panose="020B0606030504020204" pitchFamily="34" charset="0"/>
              </a:rPr>
              <a:t>Bettmann</a:t>
            </a:r>
            <a:r>
              <a:rPr lang="en-US" sz="1050" b="0" i="1" dirty="0">
                <a:solidFill>
                  <a:srgbClr val="000000"/>
                </a:solidFill>
                <a:effectLst/>
                <a:latin typeface="Open Sans" panose="020B0606030504020204" pitchFamily="34" charset="0"/>
              </a:rPr>
              <a:t>.</a:t>
            </a:r>
            <a:endParaRPr lang="en-US" sz="1050" dirty="0"/>
          </a:p>
        </p:txBody>
      </p:sp>
    </p:spTree>
    <p:extLst>
      <p:ext uri="{BB962C8B-B14F-4D97-AF65-F5344CB8AC3E}">
        <p14:creationId xmlns:p14="http://schemas.microsoft.com/office/powerpoint/2010/main" val="237496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SEGREGATION</a:t>
            </a:r>
          </a:p>
        </p:txBody>
      </p:sp>
      <p:sp>
        <p:nvSpPr>
          <p:cNvPr id="5" name="Rectangle 4">
            <a:extLst>
              <a:ext uri="{FF2B5EF4-FFF2-40B4-BE49-F238E27FC236}">
                <a16:creationId xmlns:a16="http://schemas.microsoft.com/office/drawing/2014/main" id="{52884819-17BC-7B18-35A9-93B5F212948A}"/>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8C2624A-A87F-8CA4-911F-632ACB05A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7" name="Picture 6" descr="Logo&#10;&#10;Description automatically generated">
            <a:extLst>
              <a:ext uri="{FF2B5EF4-FFF2-40B4-BE49-F238E27FC236}">
                <a16:creationId xmlns:a16="http://schemas.microsoft.com/office/drawing/2014/main" id="{C278AEB3-6DF1-7272-FBEE-43984A476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8" name="Rectangle 7">
            <a:extLst>
              <a:ext uri="{FF2B5EF4-FFF2-40B4-BE49-F238E27FC236}">
                <a16:creationId xmlns:a16="http://schemas.microsoft.com/office/drawing/2014/main" id="{D9E7B687-D267-FD82-440F-360E8832B315}"/>
              </a:ext>
            </a:extLst>
          </p:cNvPr>
          <p:cNvSpPr/>
          <p:nvPr/>
        </p:nvSpPr>
        <p:spPr>
          <a:xfrm>
            <a:off x="109182" y="877743"/>
            <a:ext cx="6639636" cy="193125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b="0" i="0" dirty="0">
                <a:solidFill>
                  <a:srgbClr val="000000"/>
                </a:solidFill>
                <a:effectLst/>
                <a:latin typeface="Open Sans" panose="020B0606030504020204" pitchFamily="34" charset="0"/>
              </a:rPr>
              <a:t>Following the end of the American Civil War (1861–1865) and the abolition of slavery, African Americans entered the country’s social mainstream with new rights including citizenship and the right to vote. However, their rights were quickly undermined by a series of Supreme Court rulings establishing the legal segregation of white people and black people. Racism was still a prevalent feature of everyday life in the United States, and in many places, particularly in the Southern states, black people were widely viewed as second-class citizens. Segregation was achieved through a series of statutes informally known as the Jim Crow laws that instituted the physical separation of white people and black people in public spaces, which included transportation, schools, accommodations, and recreational areas. </a:t>
            </a:r>
          </a:p>
        </p:txBody>
      </p:sp>
      <p:sp>
        <p:nvSpPr>
          <p:cNvPr id="11" name="Rectangle 10">
            <a:extLst>
              <a:ext uri="{FF2B5EF4-FFF2-40B4-BE49-F238E27FC236}">
                <a16:creationId xmlns:a16="http://schemas.microsoft.com/office/drawing/2014/main" id="{5B0D4032-F319-9A9F-86BD-B9054717FC82}"/>
              </a:ext>
            </a:extLst>
          </p:cNvPr>
          <p:cNvSpPr/>
          <p:nvPr/>
        </p:nvSpPr>
        <p:spPr>
          <a:xfrm>
            <a:off x="109182" y="2906157"/>
            <a:ext cx="6639636" cy="86279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case overview on</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Plessy v. Ferguson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what you learn to answer the questions on your group answer key. Shaded boxes will reveal your code. Get approval of correct code before moving on to task 2. </a:t>
            </a:r>
          </a:p>
        </p:txBody>
      </p:sp>
      <p:sp>
        <p:nvSpPr>
          <p:cNvPr id="3" name="Rectangle 2">
            <a:extLst>
              <a:ext uri="{FF2B5EF4-FFF2-40B4-BE49-F238E27FC236}">
                <a16:creationId xmlns:a16="http://schemas.microsoft.com/office/drawing/2014/main" id="{7AE9C86A-D79A-0CF1-B437-FB7FA0798D51}"/>
              </a:ext>
            </a:extLst>
          </p:cNvPr>
          <p:cNvSpPr/>
          <p:nvPr/>
        </p:nvSpPr>
        <p:spPr>
          <a:xfrm>
            <a:off x="0" y="4720761"/>
            <a:ext cx="1596788" cy="7805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sp>
        <p:nvSpPr>
          <p:cNvPr id="12" name="Rectangle 11">
            <a:extLst>
              <a:ext uri="{FF2B5EF4-FFF2-40B4-BE49-F238E27FC236}">
                <a16:creationId xmlns:a16="http://schemas.microsoft.com/office/drawing/2014/main" id="{0AF6C72B-753F-FABD-E54C-414678A9E19A}"/>
              </a:ext>
            </a:extLst>
          </p:cNvPr>
          <p:cNvSpPr/>
          <p:nvPr/>
        </p:nvSpPr>
        <p:spPr>
          <a:xfrm>
            <a:off x="1596788" y="4720761"/>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SEGREGATION</a:t>
            </a:r>
          </a:p>
        </p:txBody>
      </p:sp>
      <p:sp>
        <p:nvSpPr>
          <p:cNvPr id="16" name="Rectangle 15">
            <a:extLst>
              <a:ext uri="{FF2B5EF4-FFF2-40B4-BE49-F238E27FC236}">
                <a16:creationId xmlns:a16="http://schemas.microsoft.com/office/drawing/2014/main" id="{CCACB0C2-4216-B287-4253-ED416FA8BA7B}"/>
              </a:ext>
            </a:extLst>
          </p:cNvPr>
          <p:cNvSpPr/>
          <p:nvPr/>
        </p:nvSpPr>
        <p:spPr>
          <a:xfrm>
            <a:off x="0" y="3845089"/>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1FD865E-ABEA-C853-855D-36EEA3409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080948"/>
            <a:ext cx="1671241" cy="157320"/>
          </a:xfrm>
          <a:prstGeom prst="rect">
            <a:avLst/>
          </a:prstGeom>
        </p:spPr>
      </p:pic>
      <p:pic>
        <p:nvPicPr>
          <p:cNvPr id="18" name="Picture 17" descr="Logo&#10;&#10;Description automatically generated">
            <a:extLst>
              <a:ext uri="{FF2B5EF4-FFF2-40B4-BE49-F238E27FC236}">
                <a16:creationId xmlns:a16="http://schemas.microsoft.com/office/drawing/2014/main" id="{1EE73134-2450-1FE7-51F1-09D69EC17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15003"/>
            <a:ext cx="992459" cy="289209"/>
          </a:xfrm>
          <a:prstGeom prst="rect">
            <a:avLst/>
          </a:prstGeom>
        </p:spPr>
      </p:pic>
      <p:sp>
        <p:nvSpPr>
          <p:cNvPr id="19" name="TextBox 18">
            <a:extLst>
              <a:ext uri="{FF2B5EF4-FFF2-40B4-BE49-F238E27FC236}">
                <a16:creationId xmlns:a16="http://schemas.microsoft.com/office/drawing/2014/main" id="{6868F2BD-0056-57F0-F13A-AC398B129351}"/>
              </a:ext>
            </a:extLst>
          </p:cNvPr>
          <p:cNvSpPr txBox="1"/>
          <p:nvPr/>
        </p:nvSpPr>
        <p:spPr>
          <a:xfrm>
            <a:off x="0" y="4393576"/>
            <a:ext cx="6858000" cy="369332"/>
          </a:xfrm>
          <a:prstGeom prst="rect">
            <a:avLst/>
          </a:prstGeom>
          <a:noFill/>
        </p:spPr>
        <p:txBody>
          <a:bodyPr wrap="square" rtlCol="0">
            <a:spAutoFit/>
          </a:bodyPr>
          <a:lstStyle/>
          <a:p>
            <a:r>
              <a:rPr lang="en-US" dirty="0"/>
              <a:t>- - - - - - - - - - - - - - - - - - - - - - - - - - - - - - - - - - - - - - - - - - - - - - - - - - - - - - - </a:t>
            </a:r>
          </a:p>
        </p:txBody>
      </p:sp>
      <p:sp>
        <p:nvSpPr>
          <p:cNvPr id="13" name="Rectangle 12">
            <a:extLst>
              <a:ext uri="{FF2B5EF4-FFF2-40B4-BE49-F238E27FC236}">
                <a16:creationId xmlns:a16="http://schemas.microsoft.com/office/drawing/2014/main" id="{BAD30A9D-8D1C-14CC-1420-5D968E35AD1B}"/>
              </a:ext>
            </a:extLst>
          </p:cNvPr>
          <p:cNvSpPr/>
          <p:nvPr/>
        </p:nvSpPr>
        <p:spPr>
          <a:xfrm>
            <a:off x="109182" y="7628016"/>
            <a:ext cx="6639636" cy="86279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case overview on</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Plessy v. Ferguson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what you learn to answer the questions on your group answer key. Shaded boxes will reveal your code. Get approval of correct code before moving on to task 2. </a:t>
            </a:r>
          </a:p>
        </p:txBody>
      </p:sp>
      <p:sp>
        <p:nvSpPr>
          <p:cNvPr id="10" name="Rectangle 9">
            <a:extLst>
              <a:ext uri="{FF2B5EF4-FFF2-40B4-BE49-F238E27FC236}">
                <a16:creationId xmlns:a16="http://schemas.microsoft.com/office/drawing/2014/main" id="{4BB14491-3AC1-3C49-9B30-9A533AE4475E}"/>
              </a:ext>
            </a:extLst>
          </p:cNvPr>
          <p:cNvSpPr/>
          <p:nvPr/>
        </p:nvSpPr>
        <p:spPr>
          <a:xfrm>
            <a:off x="109182" y="5599053"/>
            <a:ext cx="6639636" cy="193125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b="0" i="0" dirty="0">
                <a:solidFill>
                  <a:srgbClr val="000000"/>
                </a:solidFill>
                <a:effectLst/>
                <a:latin typeface="Open Sans" panose="020B0606030504020204" pitchFamily="34" charset="0"/>
              </a:rPr>
              <a:t>Following the end of the American Civil War (1861–1865) and the abolition of slavery, African Americans entered the country’s social mainstream with new rights including citizenship and the right to vote. However, their rights were quickly undermined by a series of Supreme Court rulings establishing the legal segregation of white people and black people. Racism was still a prevalent feature of everyday life in the United States, and in many places, particularly in the Southern states, black people were widely viewed as second-class citizens. Segregation was achieved through a series of statutes informally known as the Jim Crow laws that instituted the physical separation of white people and black people in public spaces, which included transportation, schools, accommodations, and recreational areas. </a:t>
            </a:r>
          </a:p>
        </p:txBody>
      </p:sp>
    </p:spTree>
    <p:extLst>
      <p:ext uri="{BB962C8B-B14F-4D97-AF65-F5344CB8AC3E}">
        <p14:creationId xmlns:p14="http://schemas.microsoft.com/office/powerpoint/2010/main" val="391296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79DB92-8BD8-241C-681F-2D668D43FF1F}"/>
              </a:ext>
            </a:extLst>
          </p:cNvPr>
          <p:cNvSpPr/>
          <p:nvPr/>
        </p:nvSpPr>
        <p:spPr>
          <a:xfrm>
            <a:off x="109182" y="4851336"/>
            <a:ext cx="6639636" cy="3509992"/>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EAFDCF04-5501-EF0B-2775-F4CDE359C3DA}"/>
              </a:ext>
            </a:extLst>
          </p:cNvPr>
          <p:cNvSpPr/>
          <p:nvPr/>
        </p:nvSpPr>
        <p:spPr>
          <a:xfrm>
            <a:off x="109182" y="232064"/>
            <a:ext cx="6639636" cy="3509992"/>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 1863, President Abraham Lincoln enacted the ___________________ Proclamation.</a:t>
            </a:r>
          </a:p>
          <a:p>
            <a:pPr marL="342900" indent="-342900">
              <a:buAutoNum type="arabicPeriod"/>
            </a:pPr>
            <a:endPar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Which amendment formally abolished slavery?</a:t>
            </a:r>
          </a:p>
          <a:p>
            <a:pPr marL="342900" indent="-342900">
              <a:buAutoNum type="arabicPeriod"/>
            </a:pPr>
            <a:endPar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With the newly Democrat-controlled legislatures, Southern politicians began to enact a series of controversial measures called what?</a:t>
            </a:r>
          </a:p>
          <a:p>
            <a:pPr marL="342900" indent="-342900">
              <a:buAutoNum type="arabicPeriod"/>
            </a:pPr>
            <a:endPar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was the first state to enact segregationist laws?</a:t>
            </a:r>
          </a:p>
          <a:p>
            <a:pPr marL="342900" indent="-342900">
              <a:buAutoNum type="arabicPeriod"/>
            </a:pPr>
            <a:endPar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 </a:t>
            </a: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Plessy v. Ferguson</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the Supreme Court ruled 7–1 in favor of who?</a:t>
            </a:r>
          </a:p>
          <a:p>
            <a:pPr marL="342900" indent="-342900">
              <a:buAutoNum type="arabicPeriod"/>
            </a:pPr>
            <a:endPar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Plessy v Ferguson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established what doctrine?</a:t>
            </a:r>
          </a:p>
          <a:p>
            <a:pPr marL="342900" indent="-342900">
              <a:buAutoNum type="arabicPeriod"/>
            </a:pPr>
            <a:endPar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Plessy v. Ferguson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is widely regarded as one of the most ______________________ and unpopular decisions in the history of the Supreme Court.</a:t>
            </a:r>
          </a:p>
        </p:txBody>
      </p:sp>
      <p:sp>
        <p:nvSpPr>
          <p:cNvPr id="12" name="TextBox 11">
            <a:extLst>
              <a:ext uri="{FF2B5EF4-FFF2-40B4-BE49-F238E27FC236}">
                <a16:creationId xmlns:a16="http://schemas.microsoft.com/office/drawing/2014/main" id="{BEBACFDD-174A-F0F8-39B6-9A4828CC5723}"/>
              </a:ext>
            </a:extLst>
          </p:cNvPr>
          <p:cNvSpPr txBox="1"/>
          <p:nvPr/>
        </p:nvSpPr>
        <p:spPr>
          <a:xfrm>
            <a:off x="0" y="4393576"/>
            <a:ext cx="6858000" cy="369332"/>
          </a:xfrm>
          <a:prstGeom prst="rect">
            <a:avLst/>
          </a:prstGeom>
          <a:noFill/>
        </p:spPr>
        <p:txBody>
          <a:bodyPr wrap="square" rtlCol="0">
            <a:spAutoFit/>
          </a:bodyPr>
          <a:lstStyle/>
          <a:p>
            <a:r>
              <a:rPr lang="en-US" dirty="0"/>
              <a:t>- - - - - - - - - - - - - - - - - - - - - - - - - - - - - - - - - - - - - - - - - - - - - - - - - - - - - - - </a:t>
            </a:r>
          </a:p>
        </p:txBody>
      </p:sp>
      <p:sp>
        <p:nvSpPr>
          <p:cNvPr id="2" name="Rectangle 1">
            <a:extLst>
              <a:ext uri="{FF2B5EF4-FFF2-40B4-BE49-F238E27FC236}">
                <a16:creationId xmlns:a16="http://schemas.microsoft.com/office/drawing/2014/main" id="{453BA919-ECEB-4C9F-D85C-97DCEAD8A2FD}"/>
              </a:ext>
            </a:extLst>
          </p:cNvPr>
          <p:cNvSpPr/>
          <p:nvPr/>
        </p:nvSpPr>
        <p:spPr>
          <a:xfrm>
            <a:off x="0" y="3911969"/>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9AE5F04-A5BC-4AD9-9D5D-408E26139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47828"/>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C08990D0-7430-2F02-9C6E-A7EDD1E4D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81883"/>
            <a:ext cx="992459" cy="289209"/>
          </a:xfrm>
          <a:prstGeom prst="rect">
            <a:avLst/>
          </a:prstGeom>
        </p:spPr>
      </p:pic>
      <p:sp>
        <p:nvSpPr>
          <p:cNvPr id="6" name="Rectangle 5">
            <a:extLst>
              <a:ext uri="{FF2B5EF4-FFF2-40B4-BE49-F238E27FC236}">
                <a16:creationId xmlns:a16="http://schemas.microsoft.com/office/drawing/2014/main" id="{3997E9F3-B2CE-705E-D51C-C193EB839157}"/>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CD1AC03-10C4-9453-58EB-4903E7565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EAC89A1D-3DAE-0871-F0C7-3222B5130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9" name="Rectangle 8">
            <a:extLst>
              <a:ext uri="{FF2B5EF4-FFF2-40B4-BE49-F238E27FC236}">
                <a16:creationId xmlns:a16="http://schemas.microsoft.com/office/drawing/2014/main" id="{240A3DAB-938C-E042-FE50-9ABB40FDEB1E}"/>
              </a:ext>
            </a:extLst>
          </p:cNvPr>
          <p:cNvSpPr/>
          <p:nvPr/>
        </p:nvSpPr>
        <p:spPr>
          <a:xfrm>
            <a:off x="109182" y="4851336"/>
            <a:ext cx="6639636" cy="3509992"/>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 1863, President Abraham Lincoln enacted the ___________________ Proclamation.</a:t>
            </a:r>
          </a:p>
          <a:p>
            <a:pPr marL="342900" indent="-342900">
              <a:buAutoNum type="arabicPeriod"/>
            </a:pPr>
            <a:endPar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Which amendment formally abolished slavery?</a:t>
            </a:r>
          </a:p>
          <a:p>
            <a:pPr marL="342900" indent="-342900">
              <a:buAutoNum type="arabicPeriod"/>
            </a:pPr>
            <a:endPar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With the newly Democrat-controlled legislatures, Southern politicians began to enact a series of controversial measures called what?</a:t>
            </a:r>
          </a:p>
          <a:p>
            <a:pPr marL="342900" indent="-342900">
              <a:buAutoNum type="arabicPeriod"/>
            </a:pPr>
            <a:endPar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was the first state to enact segregationist laws?</a:t>
            </a:r>
          </a:p>
          <a:p>
            <a:pPr marL="342900" indent="-342900">
              <a:buAutoNum type="arabicPeriod"/>
            </a:pPr>
            <a:endPar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 </a:t>
            </a: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Plessy v. Ferguson</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the Supreme Court ruled 7–1 in favor of who?</a:t>
            </a:r>
          </a:p>
          <a:p>
            <a:pPr marL="342900" indent="-342900">
              <a:buAutoNum type="arabicPeriod"/>
            </a:pPr>
            <a:endPar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Plessy v Ferguson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established what doctrine?</a:t>
            </a:r>
          </a:p>
          <a:p>
            <a:pPr marL="342900" indent="-342900">
              <a:buAutoNum type="arabicPeriod"/>
            </a:pPr>
            <a:endPar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Plessy v. Ferguson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is widely regarded as one of the most ______________________ and unpopular decisions in the history of the Supreme Court.</a:t>
            </a:r>
          </a:p>
        </p:txBody>
      </p:sp>
    </p:spTree>
    <p:extLst>
      <p:ext uri="{BB962C8B-B14F-4D97-AF65-F5344CB8AC3E}">
        <p14:creationId xmlns:p14="http://schemas.microsoft.com/office/powerpoint/2010/main" val="4231004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1"/>
            <a:ext cx="1596788" cy="579258"/>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1"/>
            <a:ext cx="5261212" cy="57925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BROWN V. BOARD OF EDUCATION</a:t>
            </a:r>
          </a:p>
        </p:txBody>
      </p:sp>
      <p:sp>
        <p:nvSpPr>
          <p:cNvPr id="3" name="Rectangle 2">
            <a:extLst>
              <a:ext uri="{FF2B5EF4-FFF2-40B4-BE49-F238E27FC236}">
                <a16:creationId xmlns:a16="http://schemas.microsoft.com/office/drawing/2014/main" id="{E576752B-4E9A-F04C-1364-512F97B7AB28}"/>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E53F78-7B97-830F-6B3F-8CB6F1F94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F3D72FEC-FE14-812B-21DD-CD9E0D38A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5A7500B0-A297-C40D-5BEC-13587700D596}"/>
              </a:ext>
            </a:extLst>
          </p:cNvPr>
          <p:cNvSpPr/>
          <p:nvPr/>
        </p:nvSpPr>
        <p:spPr>
          <a:xfrm>
            <a:off x="109182" y="624393"/>
            <a:ext cx="3606291" cy="234829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Brown v. Board of Education was a landmark US Supreme Court decision made in 1954 that found that state and local governments could not force black and white children to attend separate schools—a practice called segregation that had been implemented throughout the country but was most prominent in the South. This case was extremely important because it overturned another Supreme Court case, Plessy v. Ferguson (1896), which had stated that “separate but equal” facilities were acceptable for black and white people.</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24CC611E-EE58-7166-A560-FD5695131AE6}"/>
              </a:ext>
            </a:extLst>
          </p:cNvPr>
          <p:cNvSpPr/>
          <p:nvPr/>
        </p:nvSpPr>
        <p:spPr>
          <a:xfrm>
            <a:off x="109182" y="3040861"/>
            <a:ext cx="6639636" cy="839759"/>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topic overview on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Brown v. Board of Education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Use the Pigpen cipher tool to decode the clues. Answer the questions on your group answer key. Get approval of correct code before moving on to task 3. </a:t>
            </a:r>
          </a:p>
        </p:txBody>
      </p:sp>
      <p:pic>
        <p:nvPicPr>
          <p:cNvPr id="8" name="Picture 7">
            <a:extLst>
              <a:ext uri="{FF2B5EF4-FFF2-40B4-BE49-F238E27FC236}">
                <a16:creationId xmlns:a16="http://schemas.microsoft.com/office/drawing/2014/main" id="{DE8FBC45-E627-2AA7-CF54-5987AE94D7A6}"/>
              </a:ext>
            </a:extLst>
          </p:cNvPr>
          <p:cNvPicPr>
            <a:picLocks noChangeAspect="1"/>
          </p:cNvPicPr>
          <p:nvPr/>
        </p:nvPicPr>
        <p:blipFill>
          <a:blip r:embed="rId4"/>
          <a:stretch>
            <a:fillRect/>
          </a:stretch>
        </p:blipFill>
        <p:spPr>
          <a:xfrm>
            <a:off x="4050620" y="542558"/>
            <a:ext cx="2523282" cy="2523282"/>
          </a:xfrm>
          <a:prstGeom prst="rect">
            <a:avLst/>
          </a:prstGeom>
        </p:spPr>
      </p:pic>
      <p:sp>
        <p:nvSpPr>
          <p:cNvPr id="15" name="Rectangle 14">
            <a:extLst>
              <a:ext uri="{FF2B5EF4-FFF2-40B4-BE49-F238E27FC236}">
                <a16:creationId xmlns:a16="http://schemas.microsoft.com/office/drawing/2014/main" id="{FA37100E-12FF-901C-8AEC-38E5390F214B}"/>
              </a:ext>
            </a:extLst>
          </p:cNvPr>
          <p:cNvSpPr/>
          <p:nvPr/>
        </p:nvSpPr>
        <p:spPr>
          <a:xfrm>
            <a:off x="0" y="3948797"/>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E4D73AF-1BA3-321D-A3D6-28CA54C84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84656"/>
            <a:ext cx="1671241" cy="157320"/>
          </a:xfrm>
          <a:prstGeom prst="rect">
            <a:avLst/>
          </a:prstGeom>
        </p:spPr>
      </p:pic>
      <p:pic>
        <p:nvPicPr>
          <p:cNvPr id="17" name="Picture 16" descr="Logo&#10;&#10;Description automatically generated">
            <a:extLst>
              <a:ext uri="{FF2B5EF4-FFF2-40B4-BE49-F238E27FC236}">
                <a16:creationId xmlns:a16="http://schemas.microsoft.com/office/drawing/2014/main" id="{1416A3BF-9EBB-9479-F708-F4C5F6C7C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118711"/>
            <a:ext cx="992459" cy="289209"/>
          </a:xfrm>
          <a:prstGeom prst="rect">
            <a:avLst/>
          </a:prstGeom>
        </p:spPr>
      </p:pic>
      <p:sp>
        <p:nvSpPr>
          <p:cNvPr id="23" name="Rectangle 22">
            <a:extLst>
              <a:ext uri="{FF2B5EF4-FFF2-40B4-BE49-F238E27FC236}">
                <a16:creationId xmlns:a16="http://schemas.microsoft.com/office/drawing/2014/main" id="{0EEC2E83-B616-0101-65B9-E50D6CCCEDC9}"/>
              </a:ext>
            </a:extLst>
          </p:cNvPr>
          <p:cNvSpPr/>
          <p:nvPr/>
        </p:nvSpPr>
        <p:spPr>
          <a:xfrm>
            <a:off x="0" y="4665771"/>
            <a:ext cx="1596788" cy="579258"/>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24" name="Rectangle 23">
            <a:extLst>
              <a:ext uri="{FF2B5EF4-FFF2-40B4-BE49-F238E27FC236}">
                <a16:creationId xmlns:a16="http://schemas.microsoft.com/office/drawing/2014/main" id="{E22D6C79-B086-0FD4-BB23-8D1D9027982A}"/>
              </a:ext>
            </a:extLst>
          </p:cNvPr>
          <p:cNvSpPr/>
          <p:nvPr/>
        </p:nvSpPr>
        <p:spPr>
          <a:xfrm>
            <a:off x="1596788" y="4665771"/>
            <a:ext cx="5261212" cy="57925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BROWN V. BOARD OF EDUCATION</a:t>
            </a:r>
          </a:p>
        </p:txBody>
      </p:sp>
      <p:sp>
        <p:nvSpPr>
          <p:cNvPr id="25" name="TextBox 24">
            <a:extLst>
              <a:ext uri="{FF2B5EF4-FFF2-40B4-BE49-F238E27FC236}">
                <a16:creationId xmlns:a16="http://schemas.microsoft.com/office/drawing/2014/main" id="{588B7AFD-4746-5639-48DB-0D1802BCAD09}"/>
              </a:ext>
            </a:extLst>
          </p:cNvPr>
          <p:cNvSpPr txBox="1"/>
          <p:nvPr/>
        </p:nvSpPr>
        <p:spPr>
          <a:xfrm>
            <a:off x="0" y="4358507"/>
            <a:ext cx="6858000" cy="369332"/>
          </a:xfrm>
          <a:prstGeom prst="rect">
            <a:avLst/>
          </a:prstGeom>
          <a:noFill/>
        </p:spPr>
        <p:txBody>
          <a:bodyPr wrap="square" rtlCol="0">
            <a:spAutoFit/>
          </a:bodyPr>
          <a:lstStyle/>
          <a:p>
            <a:r>
              <a:rPr lang="en-US" dirty="0"/>
              <a:t>- - - - - - - - - - - - - - - - - - - - - - - - - - - - - - - - - - - - - - - - - - - - - - - - - - - - - - - </a:t>
            </a:r>
          </a:p>
        </p:txBody>
      </p:sp>
      <p:sp>
        <p:nvSpPr>
          <p:cNvPr id="11" name="Rectangle 10">
            <a:extLst>
              <a:ext uri="{FF2B5EF4-FFF2-40B4-BE49-F238E27FC236}">
                <a16:creationId xmlns:a16="http://schemas.microsoft.com/office/drawing/2014/main" id="{5F4BECBA-158E-E387-C55E-4BBF6058C99F}"/>
              </a:ext>
            </a:extLst>
          </p:cNvPr>
          <p:cNvSpPr/>
          <p:nvPr/>
        </p:nvSpPr>
        <p:spPr>
          <a:xfrm>
            <a:off x="109182" y="7695383"/>
            <a:ext cx="6639636" cy="839759"/>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topic overview on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Brown v. Board of Education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the Pigpen cipher tool to decode the clues. Answer the questions on your group answer key. Get approval of correct code before moving on to task 3. </a:t>
            </a:r>
          </a:p>
        </p:txBody>
      </p:sp>
      <p:pic>
        <p:nvPicPr>
          <p:cNvPr id="12" name="Picture 11">
            <a:extLst>
              <a:ext uri="{FF2B5EF4-FFF2-40B4-BE49-F238E27FC236}">
                <a16:creationId xmlns:a16="http://schemas.microsoft.com/office/drawing/2014/main" id="{63EC5B3D-080D-16C6-B1CE-0792B5F35DD8}"/>
              </a:ext>
            </a:extLst>
          </p:cNvPr>
          <p:cNvPicPr>
            <a:picLocks noChangeAspect="1"/>
          </p:cNvPicPr>
          <p:nvPr/>
        </p:nvPicPr>
        <p:blipFill>
          <a:blip r:embed="rId4"/>
          <a:stretch>
            <a:fillRect/>
          </a:stretch>
        </p:blipFill>
        <p:spPr>
          <a:xfrm>
            <a:off x="4050620" y="5197080"/>
            <a:ext cx="2523282" cy="2523282"/>
          </a:xfrm>
          <a:prstGeom prst="rect">
            <a:avLst/>
          </a:prstGeom>
        </p:spPr>
      </p:pic>
      <p:sp>
        <p:nvSpPr>
          <p:cNvPr id="13" name="Rectangle 12">
            <a:extLst>
              <a:ext uri="{FF2B5EF4-FFF2-40B4-BE49-F238E27FC236}">
                <a16:creationId xmlns:a16="http://schemas.microsoft.com/office/drawing/2014/main" id="{83427EA0-5A03-D8A7-0272-E261A4AFE958}"/>
              </a:ext>
            </a:extLst>
          </p:cNvPr>
          <p:cNvSpPr/>
          <p:nvPr/>
        </p:nvSpPr>
        <p:spPr>
          <a:xfrm>
            <a:off x="92562" y="5284575"/>
            <a:ext cx="3606291" cy="234829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Brown v. Board of Education was a landmark US Supreme Court decision made in 1954 that found that state and local governments could not force black and white children to attend separate schools—a practice called segregation that had been implemented throughout the country but was most prominent in the South. This case was extremely important because it overturned another Supreme Court case, Plessy v. Ferguson (1896), which had stated that “separate but equal” facilities were acceptable for black and white people.</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880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53008F-2937-FE93-6396-2872D01A6FE6}"/>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64F30C38-CD35-ACED-A919-426B259EBF74}"/>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2DFECC8-45E3-A2E5-C2FD-23287339C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D14436E2-2F75-6006-2A99-D018A5E90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6" name="Rectangle 5">
            <a:extLst>
              <a:ext uri="{FF2B5EF4-FFF2-40B4-BE49-F238E27FC236}">
                <a16:creationId xmlns:a16="http://schemas.microsoft.com/office/drawing/2014/main" id="{430A5965-4258-BD6E-F929-AC96F15DFCA6}"/>
              </a:ext>
            </a:extLst>
          </p:cNvPr>
          <p:cNvSpPr/>
          <p:nvPr/>
        </p:nvSpPr>
        <p:spPr>
          <a:xfrm>
            <a:off x="0" y="0"/>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TABLE OF CONTENTS</a:t>
            </a:r>
          </a:p>
        </p:txBody>
      </p:sp>
      <p:graphicFrame>
        <p:nvGraphicFramePr>
          <p:cNvPr id="8" name="Table 18">
            <a:extLst>
              <a:ext uri="{FF2B5EF4-FFF2-40B4-BE49-F238E27FC236}">
                <a16:creationId xmlns:a16="http://schemas.microsoft.com/office/drawing/2014/main" id="{AC248A35-3BED-B026-3B3D-5EC2074B649C}"/>
              </a:ext>
            </a:extLst>
          </p:cNvPr>
          <p:cNvGraphicFramePr>
            <a:graphicFrameLocks noGrp="1"/>
          </p:cNvGraphicFramePr>
          <p:nvPr>
            <p:extLst>
              <p:ext uri="{D42A27DB-BD31-4B8C-83A1-F6EECF244321}">
                <p14:modId xmlns:p14="http://schemas.microsoft.com/office/powerpoint/2010/main" val="3710196130"/>
              </p:ext>
            </p:extLst>
          </p:nvPr>
        </p:nvGraphicFramePr>
        <p:xfrm>
          <a:off x="224467" y="924502"/>
          <a:ext cx="6409066" cy="7455562"/>
        </p:xfrm>
        <a:graphic>
          <a:graphicData uri="http://schemas.openxmlformats.org/drawingml/2006/table">
            <a:tbl>
              <a:tblPr firstRow="1" bandRow="1">
                <a:tableStyleId>{0505E3EF-67EA-436B-97B2-0124C06EBD24}</a:tableStyleId>
              </a:tblPr>
              <a:tblGrid>
                <a:gridCol w="1255417">
                  <a:extLst>
                    <a:ext uri="{9D8B030D-6E8A-4147-A177-3AD203B41FA5}">
                      <a16:colId xmlns:a16="http://schemas.microsoft.com/office/drawing/2014/main" val="1949674280"/>
                    </a:ext>
                  </a:extLst>
                </a:gridCol>
                <a:gridCol w="5153649">
                  <a:extLst>
                    <a:ext uri="{9D8B030D-6E8A-4147-A177-3AD203B41FA5}">
                      <a16:colId xmlns:a16="http://schemas.microsoft.com/office/drawing/2014/main" val="3625762707"/>
                    </a:ext>
                  </a:extLst>
                </a:gridCol>
              </a:tblGrid>
              <a:tr h="392398">
                <a:tc>
                  <a:txBody>
                    <a:body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585578"/>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Table of Contents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212551"/>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Escape Room Instructions and Tips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539291"/>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Instructions and Arrangements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667561"/>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534731"/>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Printing Suggestions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4780410"/>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Group Answer Sheet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778961"/>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Teacher Answer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42852"/>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12-16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 Cards for Stations or Folders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143769"/>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17-18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Segregation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426309"/>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a:t>
                      </a:r>
                      <a:r>
                        <a:rPr lang="en-US" sz="1600" i="1" dirty="0">
                          <a:solidFill>
                            <a:schemeClr val="tx1"/>
                          </a:solidFill>
                          <a:latin typeface="Open Sans" panose="020B0606030504020204" pitchFamily="34" charset="0"/>
                          <a:ea typeface="Open Sans" panose="020B0606030504020204" pitchFamily="34" charset="0"/>
                          <a:cs typeface="Open Sans" panose="020B0606030504020204" pitchFamily="34" charset="0"/>
                        </a:rPr>
                        <a:t>Brown v. Board of Education</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252235"/>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The Montgomery Bus Boycott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7340273"/>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Little Rock Nine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394854"/>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26-27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Sit-In Movement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3021748"/>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28-29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 Ruby Bridges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6000833"/>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30-32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 Freedom Riders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379743"/>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33-35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 The March on Washington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299228"/>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36-37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9: The Civil Rights Act of 1964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287218"/>
                  </a:ext>
                </a:extLst>
              </a:tr>
              <a:tr h="392398">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Citation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2815625"/>
                  </a:ext>
                </a:extLst>
              </a:tr>
            </a:tbl>
          </a:graphicData>
        </a:graphic>
      </p:graphicFrame>
    </p:spTree>
    <p:extLst>
      <p:ext uri="{BB962C8B-B14F-4D97-AF65-F5344CB8AC3E}">
        <p14:creationId xmlns:p14="http://schemas.microsoft.com/office/powerpoint/2010/main" val="134729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76752B-4E9A-F04C-1364-512F97B7AB28}"/>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E53F78-7B97-830F-6B3F-8CB6F1F94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F3D72FEC-FE14-812B-21DD-CD9E0D38A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4" name="Rectangle 13">
            <a:extLst>
              <a:ext uri="{FF2B5EF4-FFF2-40B4-BE49-F238E27FC236}">
                <a16:creationId xmlns:a16="http://schemas.microsoft.com/office/drawing/2014/main" id="{A588F084-F01D-14A7-A191-961849E047F2}"/>
              </a:ext>
            </a:extLst>
          </p:cNvPr>
          <p:cNvSpPr/>
          <p:nvPr/>
        </p:nvSpPr>
        <p:spPr>
          <a:xfrm>
            <a:off x="109182" y="427614"/>
            <a:ext cx="6639636" cy="40960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Brown combined separate cases from Kansas, South Carolina, Virginia, and _____________. </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B3AE315-E796-87FC-FB46-D829AE0652FB}"/>
              </a:ext>
            </a:extLst>
          </p:cNvPr>
          <p:cNvSpPr/>
          <p:nvPr/>
        </p:nvSpPr>
        <p:spPr>
          <a:xfrm>
            <a:off x="107675" y="1661765"/>
            <a:ext cx="6639636" cy="40960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In 1954 laws in eighteen states plus the District of Columbia mandated __________________ schools.</a:t>
            </a:r>
            <a:endPar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E3650C07-9238-46FB-7007-15DD7075425D}"/>
              </a:ext>
            </a:extLst>
          </p:cNvPr>
          <p:cNvSpPr/>
          <p:nvPr/>
        </p:nvSpPr>
        <p:spPr>
          <a:xfrm>
            <a:off x="107675" y="2893646"/>
            <a:ext cx="6639636" cy="40960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3. In Brown the NAACP Legal Defense Fund, led by ______________ Marshall, decided to directly challenge the whole idea of segregation in schools.</a:t>
            </a:r>
          </a:p>
        </p:txBody>
      </p:sp>
      <p:sp>
        <p:nvSpPr>
          <p:cNvPr id="18" name="Rectangle 17">
            <a:extLst>
              <a:ext uri="{FF2B5EF4-FFF2-40B4-BE49-F238E27FC236}">
                <a16:creationId xmlns:a16="http://schemas.microsoft.com/office/drawing/2014/main" id="{C5E9E74E-01A6-9FE6-D0F1-5C5953357F61}"/>
              </a:ext>
            </a:extLst>
          </p:cNvPr>
          <p:cNvSpPr/>
          <p:nvPr/>
        </p:nvSpPr>
        <p:spPr>
          <a:xfrm>
            <a:off x="107675" y="4125527"/>
            <a:ext cx="6639636" cy="478435"/>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rPr>
              <a:t>4. The Court was also compelled to consider the meaning of the ________________ Amendment.</a:t>
            </a:r>
            <a:endPar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9A682FE9-2045-96AA-FB1D-53D3014EC662}"/>
              </a:ext>
            </a:extLst>
          </p:cNvPr>
          <p:cNvSpPr/>
          <p:nvPr/>
        </p:nvSpPr>
        <p:spPr>
          <a:xfrm>
            <a:off x="107675" y="5426239"/>
            <a:ext cx="6639636" cy="480251"/>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 Warren found that "in the field of public education the doctrine of 'separate but equal' has no place. Separate education facilities are _________________ unequal."</a:t>
            </a:r>
          </a:p>
        </p:txBody>
      </p:sp>
      <p:sp>
        <p:nvSpPr>
          <p:cNvPr id="20" name="Rectangle 19">
            <a:extLst>
              <a:ext uri="{FF2B5EF4-FFF2-40B4-BE49-F238E27FC236}">
                <a16:creationId xmlns:a16="http://schemas.microsoft.com/office/drawing/2014/main" id="{B7D64EB4-1F51-4D5A-9963-929B449B9ED5}"/>
              </a:ext>
            </a:extLst>
          </p:cNvPr>
          <p:cNvSpPr/>
          <p:nvPr/>
        </p:nvSpPr>
        <p:spPr>
          <a:xfrm>
            <a:off x="107675" y="6728767"/>
            <a:ext cx="6639636" cy="697166"/>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 The NAACP urged immediate desegregation. However, in a second case, known as Brown II (1955), the Court ordered its mandate implemented with "all _______________ speed," a process that turned out to be extraordinarily slow.</a:t>
            </a:r>
            <a:endParaRPr lang="en-US"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5">
            <a:extLst>
              <a:ext uri="{FF2B5EF4-FFF2-40B4-BE49-F238E27FC236}">
                <a16:creationId xmlns:a16="http://schemas.microsoft.com/office/drawing/2014/main" id="{87D42CF8-17C2-7169-8799-903172315038}"/>
              </a:ext>
            </a:extLst>
          </p:cNvPr>
          <p:cNvGrpSpPr/>
          <p:nvPr/>
        </p:nvGrpSpPr>
        <p:grpSpPr>
          <a:xfrm>
            <a:off x="1799175" y="1005338"/>
            <a:ext cx="3256635" cy="467443"/>
            <a:chOff x="1073048" y="980230"/>
            <a:chExt cx="3256635" cy="467443"/>
          </a:xfrm>
        </p:grpSpPr>
        <p:pic>
          <p:nvPicPr>
            <p:cNvPr id="21" name="Picture 20">
              <a:extLst>
                <a:ext uri="{FF2B5EF4-FFF2-40B4-BE49-F238E27FC236}">
                  <a16:creationId xmlns:a16="http://schemas.microsoft.com/office/drawing/2014/main" id="{AAC45FC6-7ACB-2F99-9082-4406F6CF0EDB}"/>
                </a:ext>
              </a:extLst>
            </p:cNvPr>
            <p:cNvPicPr>
              <a:picLocks noChangeAspect="1"/>
            </p:cNvPicPr>
            <p:nvPr/>
          </p:nvPicPr>
          <p:blipFill>
            <a:blip r:embed="rId4"/>
            <a:stretch>
              <a:fillRect/>
            </a:stretch>
          </p:blipFill>
          <p:spPr>
            <a:xfrm>
              <a:off x="3024576" y="980883"/>
              <a:ext cx="447737" cy="419158"/>
            </a:xfrm>
            <a:prstGeom prst="rect">
              <a:avLst/>
            </a:prstGeom>
          </p:spPr>
        </p:pic>
        <p:pic>
          <p:nvPicPr>
            <p:cNvPr id="4" name="Picture 3">
              <a:extLst>
                <a:ext uri="{FF2B5EF4-FFF2-40B4-BE49-F238E27FC236}">
                  <a16:creationId xmlns:a16="http://schemas.microsoft.com/office/drawing/2014/main" id="{1C69BF90-EDEB-6AF0-2BBE-04B54BA27707}"/>
                </a:ext>
              </a:extLst>
            </p:cNvPr>
            <p:cNvPicPr>
              <a:picLocks noChangeAspect="1"/>
            </p:cNvPicPr>
            <p:nvPr/>
          </p:nvPicPr>
          <p:blipFill>
            <a:blip r:embed="rId5"/>
            <a:stretch>
              <a:fillRect/>
            </a:stretch>
          </p:blipFill>
          <p:spPr>
            <a:xfrm>
              <a:off x="1073048" y="990410"/>
              <a:ext cx="466790" cy="438211"/>
            </a:xfrm>
            <a:prstGeom prst="rect">
              <a:avLst/>
            </a:prstGeom>
          </p:spPr>
        </p:pic>
        <p:pic>
          <p:nvPicPr>
            <p:cNvPr id="8" name="Picture 7">
              <a:extLst>
                <a:ext uri="{FF2B5EF4-FFF2-40B4-BE49-F238E27FC236}">
                  <a16:creationId xmlns:a16="http://schemas.microsoft.com/office/drawing/2014/main" id="{5803FBAE-F831-CC3B-A351-B46F3ECF8FE4}"/>
                </a:ext>
              </a:extLst>
            </p:cNvPr>
            <p:cNvPicPr>
              <a:picLocks noChangeAspect="1"/>
            </p:cNvPicPr>
            <p:nvPr/>
          </p:nvPicPr>
          <p:blipFill>
            <a:blip r:embed="rId6"/>
            <a:stretch>
              <a:fillRect/>
            </a:stretch>
          </p:blipFill>
          <p:spPr>
            <a:xfrm>
              <a:off x="1494926" y="990409"/>
              <a:ext cx="419158" cy="438211"/>
            </a:xfrm>
            <a:prstGeom prst="rect">
              <a:avLst/>
            </a:prstGeom>
          </p:spPr>
        </p:pic>
        <p:pic>
          <p:nvPicPr>
            <p:cNvPr id="10" name="Picture 9">
              <a:extLst>
                <a:ext uri="{FF2B5EF4-FFF2-40B4-BE49-F238E27FC236}">
                  <a16:creationId xmlns:a16="http://schemas.microsoft.com/office/drawing/2014/main" id="{DC448350-120A-6C39-3E65-C90E8FC5EA68}"/>
                </a:ext>
              </a:extLst>
            </p:cNvPr>
            <p:cNvPicPr>
              <a:picLocks noChangeAspect="1"/>
            </p:cNvPicPr>
            <p:nvPr/>
          </p:nvPicPr>
          <p:blipFill>
            <a:blip r:embed="rId7"/>
            <a:stretch>
              <a:fillRect/>
            </a:stretch>
          </p:blipFill>
          <p:spPr>
            <a:xfrm>
              <a:off x="1914084" y="990409"/>
              <a:ext cx="419158" cy="457264"/>
            </a:xfrm>
            <a:prstGeom prst="rect">
              <a:avLst/>
            </a:prstGeom>
          </p:spPr>
        </p:pic>
        <p:pic>
          <p:nvPicPr>
            <p:cNvPr id="12" name="Picture 11">
              <a:extLst>
                <a:ext uri="{FF2B5EF4-FFF2-40B4-BE49-F238E27FC236}">
                  <a16:creationId xmlns:a16="http://schemas.microsoft.com/office/drawing/2014/main" id="{06180CA7-D400-404C-9304-88B743E6CF9E}"/>
                </a:ext>
              </a:extLst>
            </p:cNvPr>
            <p:cNvPicPr>
              <a:picLocks noChangeAspect="1"/>
            </p:cNvPicPr>
            <p:nvPr/>
          </p:nvPicPr>
          <p:blipFill>
            <a:blip r:embed="rId4"/>
            <a:stretch>
              <a:fillRect/>
            </a:stretch>
          </p:blipFill>
          <p:spPr>
            <a:xfrm>
              <a:off x="2259751" y="990409"/>
              <a:ext cx="447737" cy="419158"/>
            </a:xfrm>
            <a:prstGeom prst="rect">
              <a:avLst/>
            </a:prstGeom>
          </p:spPr>
        </p:pic>
        <p:pic>
          <p:nvPicPr>
            <p:cNvPr id="17" name="Picture 16">
              <a:extLst>
                <a:ext uri="{FF2B5EF4-FFF2-40B4-BE49-F238E27FC236}">
                  <a16:creationId xmlns:a16="http://schemas.microsoft.com/office/drawing/2014/main" id="{AA7C6110-2E1D-C066-0881-1D1569A633D6}"/>
                </a:ext>
              </a:extLst>
            </p:cNvPr>
            <p:cNvPicPr>
              <a:picLocks noChangeAspect="1"/>
            </p:cNvPicPr>
            <p:nvPr/>
          </p:nvPicPr>
          <p:blipFill>
            <a:blip r:embed="rId8"/>
            <a:stretch>
              <a:fillRect/>
            </a:stretch>
          </p:blipFill>
          <p:spPr>
            <a:xfrm>
              <a:off x="2678909" y="980883"/>
              <a:ext cx="457264" cy="447737"/>
            </a:xfrm>
            <a:prstGeom prst="rect">
              <a:avLst/>
            </a:prstGeom>
          </p:spPr>
        </p:pic>
        <p:pic>
          <p:nvPicPr>
            <p:cNvPr id="23" name="Picture 22">
              <a:extLst>
                <a:ext uri="{FF2B5EF4-FFF2-40B4-BE49-F238E27FC236}">
                  <a16:creationId xmlns:a16="http://schemas.microsoft.com/office/drawing/2014/main" id="{DCBDC050-9B39-96C5-F39E-6BD14C759522}"/>
                </a:ext>
              </a:extLst>
            </p:cNvPr>
            <p:cNvPicPr>
              <a:picLocks noChangeAspect="1"/>
            </p:cNvPicPr>
            <p:nvPr/>
          </p:nvPicPr>
          <p:blipFill>
            <a:blip r:embed="rId9"/>
            <a:stretch>
              <a:fillRect/>
            </a:stretch>
          </p:blipFill>
          <p:spPr>
            <a:xfrm>
              <a:off x="3510418" y="980230"/>
              <a:ext cx="390580" cy="419158"/>
            </a:xfrm>
            <a:prstGeom prst="rect">
              <a:avLst/>
            </a:prstGeom>
          </p:spPr>
        </p:pic>
        <p:pic>
          <p:nvPicPr>
            <p:cNvPr id="25" name="Picture 24">
              <a:extLst>
                <a:ext uri="{FF2B5EF4-FFF2-40B4-BE49-F238E27FC236}">
                  <a16:creationId xmlns:a16="http://schemas.microsoft.com/office/drawing/2014/main" id="{1ED2820D-9B13-37B2-3B9E-70ECC4A1985D}"/>
                </a:ext>
              </a:extLst>
            </p:cNvPr>
            <p:cNvPicPr>
              <a:picLocks noChangeAspect="1"/>
            </p:cNvPicPr>
            <p:nvPr/>
          </p:nvPicPr>
          <p:blipFill>
            <a:blip r:embed="rId10"/>
            <a:stretch>
              <a:fillRect/>
            </a:stretch>
          </p:blipFill>
          <p:spPr>
            <a:xfrm>
              <a:off x="3939103" y="980230"/>
              <a:ext cx="390580" cy="419158"/>
            </a:xfrm>
            <a:prstGeom prst="rect">
              <a:avLst/>
            </a:prstGeom>
          </p:spPr>
        </p:pic>
      </p:grpSp>
      <p:grpSp>
        <p:nvGrpSpPr>
          <p:cNvPr id="41" name="Group 40">
            <a:extLst>
              <a:ext uri="{FF2B5EF4-FFF2-40B4-BE49-F238E27FC236}">
                <a16:creationId xmlns:a16="http://schemas.microsoft.com/office/drawing/2014/main" id="{BDCBF29F-4762-4A00-A786-A00B3E47DFF0}"/>
              </a:ext>
            </a:extLst>
          </p:cNvPr>
          <p:cNvGrpSpPr/>
          <p:nvPr/>
        </p:nvGrpSpPr>
        <p:grpSpPr>
          <a:xfrm>
            <a:off x="1330545" y="2246662"/>
            <a:ext cx="4193895" cy="447751"/>
            <a:chOff x="1172750" y="2257648"/>
            <a:chExt cx="4193895" cy="447751"/>
          </a:xfrm>
        </p:grpSpPr>
        <p:pic>
          <p:nvPicPr>
            <p:cNvPr id="28" name="Picture 27">
              <a:extLst>
                <a:ext uri="{FF2B5EF4-FFF2-40B4-BE49-F238E27FC236}">
                  <a16:creationId xmlns:a16="http://schemas.microsoft.com/office/drawing/2014/main" id="{64EACFDF-72EE-5F66-BF97-798A36E1BE47}"/>
                </a:ext>
              </a:extLst>
            </p:cNvPr>
            <p:cNvPicPr>
              <a:picLocks noChangeAspect="1"/>
            </p:cNvPicPr>
            <p:nvPr/>
          </p:nvPicPr>
          <p:blipFill>
            <a:blip r:embed="rId11"/>
            <a:stretch>
              <a:fillRect/>
            </a:stretch>
          </p:blipFill>
          <p:spPr>
            <a:xfrm>
              <a:off x="1172750" y="2267176"/>
              <a:ext cx="438211" cy="419158"/>
            </a:xfrm>
            <a:prstGeom prst="rect">
              <a:avLst/>
            </a:prstGeom>
          </p:spPr>
        </p:pic>
        <p:pic>
          <p:nvPicPr>
            <p:cNvPr id="29" name="Picture 28">
              <a:extLst>
                <a:ext uri="{FF2B5EF4-FFF2-40B4-BE49-F238E27FC236}">
                  <a16:creationId xmlns:a16="http://schemas.microsoft.com/office/drawing/2014/main" id="{3C413451-6F9D-30BF-ABBE-CE084991659B}"/>
                </a:ext>
              </a:extLst>
            </p:cNvPr>
            <p:cNvPicPr>
              <a:picLocks noChangeAspect="1"/>
            </p:cNvPicPr>
            <p:nvPr/>
          </p:nvPicPr>
          <p:blipFill>
            <a:blip r:embed="rId6"/>
            <a:stretch>
              <a:fillRect/>
            </a:stretch>
          </p:blipFill>
          <p:spPr>
            <a:xfrm>
              <a:off x="1589596" y="2267176"/>
              <a:ext cx="419158" cy="438211"/>
            </a:xfrm>
            <a:prstGeom prst="rect">
              <a:avLst/>
            </a:prstGeom>
          </p:spPr>
        </p:pic>
        <p:pic>
          <p:nvPicPr>
            <p:cNvPr id="31" name="Picture 30">
              <a:extLst>
                <a:ext uri="{FF2B5EF4-FFF2-40B4-BE49-F238E27FC236}">
                  <a16:creationId xmlns:a16="http://schemas.microsoft.com/office/drawing/2014/main" id="{196CF2BA-FBC8-EB16-00C5-FD9EF743D78C}"/>
                </a:ext>
              </a:extLst>
            </p:cNvPr>
            <p:cNvPicPr>
              <a:picLocks noChangeAspect="1"/>
            </p:cNvPicPr>
            <p:nvPr/>
          </p:nvPicPr>
          <p:blipFill>
            <a:blip r:embed="rId12"/>
            <a:stretch>
              <a:fillRect/>
            </a:stretch>
          </p:blipFill>
          <p:spPr>
            <a:xfrm>
              <a:off x="1987389" y="2267176"/>
              <a:ext cx="438211" cy="438211"/>
            </a:xfrm>
            <a:prstGeom prst="rect">
              <a:avLst/>
            </a:prstGeom>
          </p:spPr>
        </p:pic>
        <p:pic>
          <p:nvPicPr>
            <p:cNvPr id="33" name="Picture 32">
              <a:extLst>
                <a:ext uri="{FF2B5EF4-FFF2-40B4-BE49-F238E27FC236}">
                  <a16:creationId xmlns:a16="http://schemas.microsoft.com/office/drawing/2014/main" id="{2C871BC0-B422-A304-D916-AE61794802D4}"/>
                </a:ext>
              </a:extLst>
            </p:cNvPr>
            <p:cNvPicPr>
              <a:picLocks noChangeAspect="1"/>
            </p:cNvPicPr>
            <p:nvPr/>
          </p:nvPicPr>
          <p:blipFill>
            <a:blip r:embed="rId13"/>
            <a:stretch>
              <a:fillRect/>
            </a:stretch>
          </p:blipFill>
          <p:spPr>
            <a:xfrm>
              <a:off x="2433863" y="2295819"/>
              <a:ext cx="380923" cy="390515"/>
            </a:xfrm>
            <a:prstGeom prst="rect">
              <a:avLst/>
            </a:prstGeom>
          </p:spPr>
        </p:pic>
        <p:pic>
          <p:nvPicPr>
            <p:cNvPr id="34" name="Picture 33">
              <a:extLst>
                <a:ext uri="{FF2B5EF4-FFF2-40B4-BE49-F238E27FC236}">
                  <a16:creationId xmlns:a16="http://schemas.microsoft.com/office/drawing/2014/main" id="{EE2B5EF9-2299-CA31-B35F-F644EAC3B273}"/>
                </a:ext>
              </a:extLst>
            </p:cNvPr>
            <p:cNvPicPr>
              <a:picLocks noChangeAspect="1"/>
            </p:cNvPicPr>
            <p:nvPr/>
          </p:nvPicPr>
          <p:blipFill>
            <a:blip r:embed="rId6"/>
            <a:stretch>
              <a:fillRect/>
            </a:stretch>
          </p:blipFill>
          <p:spPr>
            <a:xfrm>
              <a:off x="2790588" y="2257649"/>
              <a:ext cx="419158" cy="438211"/>
            </a:xfrm>
            <a:prstGeom prst="rect">
              <a:avLst/>
            </a:prstGeom>
          </p:spPr>
        </p:pic>
        <p:pic>
          <p:nvPicPr>
            <p:cNvPr id="35" name="Picture 34">
              <a:extLst>
                <a:ext uri="{FF2B5EF4-FFF2-40B4-BE49-F238E27FC236}">
                  <a16:creationId xmlns:a16="http://schemas.microsoft.com/office/drawing/2014/main" id="{941117EE-5856-89CA-D3DE-814596FA934C}"/>
                </a:ext>
              </a:extLst>
            </p:cNvPr>
            <p:cNvPicPr>
              <a:picLocks noChangeAspect="1"/>
            </p:cNvPicPr>
            <p:nvPr/>
          </p:nvPicPr>
          <p:blipFill>
            <a:blip r:embed="rId12"/>
            <a:stretch>
              <a:fillRect/>
            </a:stretch>
          </p:blipFill>
          <p:spPr>
            <a:xfrm>
              <a:off x="3188282" y="2257649"/>
              <a:ext cx="438211" cy="438211"/>
            </a:xfrm>
            <a:prstGeom prst="rect">
              <a:avLst/>
            </a:prstGeom>
          </p:spPr>
        </p:pic>
        <p:pic>
          <p:nvPicPr>
            <p:cNvPr id="36" name="Picture 35">
              <a:extLst>
                <a:ext uri="{FF2B5EF4-FFF2-40B4-BE49-F238E27FC236}">
                  <a16:creationId xmlns:a16="http://schemas.microsoft.com/office/drawing/2014/main" id="{9207D78E-D64E-7ABB-ECB1-AD3CC06F1B71}"/>
                </a:ext>
              </a:extLst>
            </p:cNvPr>
            <p:cNvPicPr>
              <a:picLocks noChangeAspect="1"/>
            </p:cNvPicPr>
            <p:nvPr/>
          </p:nvPicPr>
          <p:blipFill>
            <a:blip r:embed="rId4"/>
            <a:stretch>
              <a:fillRect/>
            </a:stretch>
          </p:blipFill>
          <p:spPr>
            <a:xfrm>
              <a:off x="3603210" y="2267176"/>
              <a:ext cx="447737" cy="419158"/>
            </a:xfrm>
            <a:prstGeom prst="rect">
              <a:avLst/>
            </a:prstGeom>
          </p:spPr>
        </p:pic>
        <p:pic>
          <p:nvPicPr>
            <p:cNvPr id="38" name="Picture 37">
              <a:extLst>
                <a:ext uri="{FF2B5EF4-FFF2-40B4-BE49-F238E27FC236}">
                  <a16:creationId xmlns:a16="http://schemas.microsoft.com/office/drawing/2014/main" id="{D56CD807-8DCD-04ED-7D07-10118EADFACE}"/>
                </a:ext>
              </a:extLst>
            </p:cNvPr>
            <p:cNvPicPr>
              <a:picLocks noChangeAspect="1"/>
            </p:cNvPicPr>
            <p:nvPr/>
          </p:nvPicPr>
          <p:blipFill>
            <a:blip r:embed="rId14"/>
            <a:stretch>
              <a:fillRect/>
            </a:stretch>
          </p:blipFill>
          <p:spPr>
            <a:xfrm>
              <a:off x="4050947" y="2271938"/>
              <a:ext cx="400106" cy="428685"/>
            </a:xfrm>
            <a:prstGeom prst="rect">
              <a:avLst/>
            </a:prstGeom>
          </p:spPr>
        </p:pic>
        <p:pic>
          <p:nvPicPr>
            <p:cNvPr id="39" name="Picture 38">
              <a:extLst>
                <a:ext uri="{FF2B5EF4-FFF2-40B4-BE49-F238E27FC236}">
                  <a16:creationId xmlns:a16="http://schemas.microsoft.com/office/drawing/2014/main" id="{6F22E77A-0010-8889-42AB-D2A259651F10}"/>
                </a:ext>
              </a:extLst>
            </p:cNvPr>
            <p:cNvPicPr>
              <a:picLocks noChangeAspect="1"/>
            </p:cNvPicPr>
            <p:nvPr/>
          </p:nvPicPr>
          <p:blipFill>
            <a:blip r:embed="rId6"/>
            <a:stretch>
              <a:fillRect/>
            </a:stretch>
          </p:blipFill>
          <p:spPr>
            <a:xfrm>
              <a:off x="4475401" y="2267188"/>
              <a:ext cx="419158" cy="438211"/>
            </a:xfrm>
            <a:prstGeom prst="rect">
              <a:avLst/>
            </a:prstGeom>
          </p:spPr>
        </p:pic>
        <p:pic>
          <p:nvPicPr>
            <p:cNvPr id="40" name="Picture 39">
              <a:extLst>
                <a:ext uri="{FF2B5EF4-FFF2-40B4-BE49-F238E27FC236}">
                  <a16:creationId xmlns:a16="http://schemas.microsoft.com/office/drawing/2014/main" id="{E0372440-B9B7-4B1A-369F-1C9AECE3F706}"/>
                </a:ext>
              </a:extLst>
            </p:cNvPr>
            <p:cNvPicPr>
              <a:picLocks noChangeAspect="1"/>
            </p:cNvPicPr>
            <p:nvPr/>
          </p:nvPicPr>
          <p:blipFill>
            <a:blip r:embed="rId5"/>
            <a:stretch>
              <a:fillRect/>
            </a:stretch>
          </p:blipFill>
          <p:spPr>
            <a:xfrm>
              <a:off x="4899855" y="2257648"/>
              <a:ext cx="466790" cy="438211"/>
            </a:xfrm>
            <a:prstGeom prst="rect">
              <a:avLst/>
            </a:prstGeom>
          </p:spPr>
        </p:pic>
      </p:grpSp>
      <p:grpSp>
        <p:nvGrpSpPr>
          <p:cNvPr id="53" name="Group 52">
            <a:extLst>
              <a:ext uri="{FF2B5EF4-FFF2-40B4-BE49-F238E27FC236}">
                <a16:creationId xmlns:a16="http://schemas.microsoft.com/office/drawing/2014/main" id="{D71189DB-6E29-B24C-1121-36E84F080806}"/>
              </a:ext>
            </a:extLst>
          </p:cNvPr>
          <p:cNvGrpSpPr/>
          <p:nvPr/>
        </p:nvGrpSpPr>
        <p:grpSpPr>
          <a:xfrm>
            <a:off x="1782201" y="3477035"/>
            <a:ext cx="3170679" cy="474707"/>
            <a:chOff x="1399069" y="3429471"/>
            <a:chExt cx="3170679" cy="474707"/>
          </a:xfrm>
        </p:grpSpPr>
        <p:pic>
          <p:nvPicPr>
            <p:cNvPr id="42" name="Picture 41">
              <a:extLst>
                <a:ext uri="{FF2B5EF4-FFF2-40B4-BE49-F238E27FC236}">
                  <a16:creationId xmlns:a16="http://schemas.microsoft.com/office/drawing/2014/main" id="{978D7909-6681-0395-F7BD-8674B0371D20}"/>
                </a:ext>
              </a:extLst>
            </p:cNvPr>
            <p:cNvPicPr>
              <a:picLocks noChangeAspect="1"/>
            </p:cNvPicPr>
            <p:nvPr/>
          </p:nvPicPr>
          <p:blipFill>
            <a:blip r:embed="rId14"/>
            <a:stretch>
              <a:fillRect/>
            </a:stretch>
          </p:blipFill>
          <p:spPr>
            <a:xfrm>
              <a:off x="1399069" y="3465968"/>
              <a:ext cx="400106" cy="428685"/>
            </a:xfrm>
            <a:prstGeom prst="rect">
              <a:avLst/>
            </a:prstGeom>
          </p:spPr>
        </p:pic>
        <p:pic>
          <p:nvPicPr>
            <p:cNvPr id="46" name="Picture 45">
              <a:extLst>
                <a:ext uri="{FF2B5EF4-FFF2-40B4-BE49-F238E27FC236}">
                  <a16:creationId xmlns:a16="http://schemas.microsoft.com/office/drawing/2014/main" id="{5C4B97AC-BF52-04A6-A4A5-D7B53A6C6382}"/>
                </a:ext>
              </a:extLst>
            </p:cNvPr>
            <p:cNvPicPr>
              <a:picLocks noChangeAspect="1"/>
            </p:cNvPicPr>
            <p:nvPr/>
          </p:nvPicPr>
          <p:blipFill>
            <a:blip r:embed="rId15"/>
            <a:stretch>
              <a:fillRect/>
            </a:stretch>
          </p:blipFill>
          <p:spPr>
            <a:xfrm>
              <a:off x="2107079" y="3456441"/>
              <a:ext cx="476316" cy="447737"/>
            </a:xfrm>
            <a:prstGeom prst="rect">
              <a:avLst/>
            </a:prstGeom>
          </p:spPr>
        </p:pic>
        <p:pic>
          <p:nvPicPr>
            <p:cNvPr id="44" name="Picture 43">
              <a:extLst>
                <a:ext uri="{FF2B5EF4-FFF2-40B4-BE49-F238E27FC236}">
                  <a16:creationId xmlns:a16="http://schemas.microsoft.com/office/drawing/2014/main" id="{00CD5B9A-4834-AC0A-A2F0-83ADDBE1898F}"/>
                </a:ext>
              </a:extLst>
            </p:cNvPr>
            <p:cNvPicPr>
              <a:picLocks noChangeAspect="1"/>
            </p:cNvPicPr>
            <p:nvPr/>
          </p:nvPicPr>
          <p:blipFill>
            <a:blip r:embed="rId16"/>
            <a:stretch>
              <a:fillRect/>
            </a:stretch>
          </p:blipFill>
          <p:spPr>
            <a:xfrm>
              <a:off x="1768756" y="3475495"/>
              <a:ext cx="381053" cy="419158"/>
            </a:xfrm>
            <a:prstGeom prst="rect">
              <a:avLst/>
            </a:prstGeom>
          </p:spPr>
        </p:pic>
        <p:pic>
          <p:nvPicPr>
            <p:cNvPr id="47" name="Picture 46">
              <a:extLst>
                <a:ext uri="{FF2B5EF4-FFF2-40B4-BE49-F238E27FC236}">
                  <a16:creationId xmlns:a16="http://schemas.microsoft.com/office/drawing/2014/main" id="{3419BEA8-DAB6-FE08-AF7C-475702A84C59}"/>
                </a:ext>
              </a:extLst>
            </p:cNvPr>
            <p:cNvPicPr>
              <a:picLocks noChangeAspect="1"/>
            </p:cNvPicPr>
            <p:nvPr/>
          </p:nvPicPr>
          <p:blipFill>
            <a:blip r:embed="rId13"/>
            <a:stretch>
              <a:fillRect/>
            </a:stretch>
          </p:blipFill>
          <p:spPr>
            <a:xfrm>
              <a:off x="2591658" y="3477167"/>
              <a:ext cx="380923" cy="390515"/>
            </a:xfrm>
            <a:prstGeom prst="rect">
              <a:avLst/>
            </a:prstGeom>
          </p:spPr>
        </p:pic>
        <p:pic>
          <p:nvPicPr>
            <p:cNvPr id="48" name="Picture 47">
              <a:extLst>
                <a:ext uri="{FF2B5EF4-FFF2-40B4-BE49-F238E27FC236}">
                  <a16:creationId xmlns:a16="http://schemas.microsoft.com/office/drawing/2014/main" id="{00D996AD-01A6-1A91-BE6B-947E1C4EE046}"/>
                </a:ext>
              </a:extLst>
            </p:cNvPr>
            <p:cNvPicPr>
              <a:picLocks noChangeAspect="1"/>
            </p:cNvPicPr>
            <p:nvPr/>
          </p:nvPicPr>
          <p:blipFill>
            <a:blip r:embed="rId12"/>
            <a:stretch>
              <a:fillRect/>
            </a:stretch>
          </p:blipFill>
          <p:spPr>
            <a:xfrm>
              <a:off x="2929836" y="3452888"/>
              <a:ext cx="438211" cy="438211"/>
            </a:xfrm>
            <a:prstGeom prst="rect">
              <a:avLst/>
            </a:prstGeom>
          </p:spPr>
        </p:pic>
        <p:pic>
          <p:nvPicPr>
            <p:cNvPr id="50" name="Picture 49">
              <a:extLst>
                <a:ext uri="{FF2B5EF4-FFF2-40B4-BE49-F238E27FC236}">
                  <a16:creationId xmlns:a16="http://schemas.microsoft.com/office/drawing/2014/main" id="{93ED1E5A-F66C-471B-147B-0E26C7691608}"/>
                </a:ext>
              </a:extLst>
            </p:cNvPr>
            <p:cNvPicPr>
              <a:picLocks noChangeAspect="1"/>
            </p:cNvPicPr>
            <p:nvPr/>
          </p:nvPicPr>
          <p:blipFill>
            <a:blip r:embed="rId17"/>
            <a:stretch>
              <a:fillRect/>
            </a:stretch>
          </p:blipFill>
          <p:spPr>
            <a:xfrm>
              <a:off x="3357353" y="3452888"/>
              <a:ext cx="371527" cy="428685"/>
            </a:xfrm>
            <a:prstGeom prst="rect">
              <a:avLst/>
            </a:prstGeom>
          </p:spPr>
        </p:pic>
        <p:pic>
          <p:nvPicPr>
            <p:cNvPr id="51" name="Picture 50">
              <a:extLst>
                <a:ext uri="{FF2B5EF4-FFF2-40B4-BE49-F238E27FC236}">
                  <a16:creationId xmlns:a16="http://schemas.microsoft.com/office/drawing/2014/main" id="{8BBDD7CB-10FD-3927-C74D-833C57E9222B}"/>
                </a:ext>
              </a:extLst>
            </p:cNvPr>
            <p:cNvPicPr>
              <a:picLocks noChangeAspect="1"/>
            </p:cNvPicPr>
            <p:nvPr/>
          </p:nvPicPr>
          <p:blipFill>
            <a:blip r:embed="rId17"/>
            <a:stretch>
              <a:fillRect/>
            </a:stretch>
          </p:blipFill>
          <p:spPr>
            <a:xfrm>
              <a:off x="3742125" y="3443322"/>
              <a:ext cx="371527" cy="428685"/>
            </a:xfrm>
            <a:prstGeom prst="rect">
              <a:avLst/>
            </a:prstGeom>
          </p:spPr>
        </p:pic>
        <p:pic>
          <p:nvPicPr>
            <p:cNvPr id="52" name="Picture 51">
              <a:extLst>
                <a:ext uri="{FF2B5EF4-FFF2-40B4-BE49-F238E27FC236}">
                  <a16:creationId xmlns:a16="http://schemas.microsoft.com/office/drawing/2014/main" id="{2DD65CD4-AE2D-37DA-296E-7C151EE60E9C}"/>
                </a:ext>
              </a:extLst>
            </p:cNvPr>
            <p:cNvPicPr>
              <a:picLocks noChangeAspect="1"/>
            </p:cNvPicPr>
            <p:nvPr/>
          </p:nvPicPr>
          <p:blipFill>
            <a:blip r:embed="rId5"/>
            <a:stretch>
              <a:fillRect/>
            </a:stretch>
          </p:blipFill>
          <p:spPr>
            <a:xfrm>
              <a:off x="4102958" y="3429471"/>
              <a:ext cx="466790" cy="438211"/>
            </a:xfrm>
            <a:prstGeom prst="rect">
              <a:avLst/>
            </a:prstGeom>
          </p:spPr>
        </p:pic>
      </p:grpSp>
      <p:grpSp>
        <p:nvGrpSpPr>
          <p:cNvPr id="67" name="Group 66">
            <a:extLst>
              <a:ext uri="{FF2B5EF4-FFF2-40B4-BE49-F238E27FC236}">
                <a16:creationId xmlns:a16="http://schemas.microsoft.com/office/drawing/2014/main" id="{2A976397-9A96-C93F-B476-9B1AE99B11E6}"/>
              </a:ext>
            </a:extLst>
          </p:cNvPr>
          <p:cNvGrpSpPr/>
          <p:nvPr/>
        </p:nvGrpSpPr>
        <p:grpSpPr>
          <a:xfrm>
            <a:off x="1451066" y="4777365"/>
            <a:ext cx="3952854" cy="462222"/>
            <a:chOff x="864797" y="4753735"/>
            <a:chExt cx="3952854" cy="462222"/>
          </a:xfrm>
        </p:grpSpPr>
        <p:pic>
          <p:nvPicPr>
            <p:cNvPr id="55" name="Picture 54">
              <a:extLst>
                <a:ext uri="{FF2B5EF4-FFF2-40B4-BE49-F238E27FC236}">
                  <a16:creationId xmlns:a16="http://schemas.microsoft.com/office/drawing/2014/main" id="{532A6E12-12B7-DC08-E773-816CCE735D0F}"/>
                </a:ext>
              </a:extLst>
            </p:cNvPr>
            <p:cNvPicPr>
              <a:picLocks noChangeAspect="1"/>
            </p:cNvPicPr>
            <p:nvPr/>
          </p:nvPicPr>
          <p:blipFill>
            <a:blip r:embed="rId18"/>
            <a:stretch>
              <a:fillRect/>
            </a:stretch>
          </p:blipFill>
          <p:spPr>
            <a:xfrm>
              <a:off x="864797" y="4757428"/>
              <a:ext cx="390580" cy="419158"/>
            </a:xfrm>
            <a:prstGeom prst="rect">
              <a:avLst/>
            </a:prstGeom>
          </p:spPr>
        </p:pic>
        <p:pic>
          <p:nvPicPr>
            <p:cNvPr id="56" name="Picture 55">
              <a:extLst>
                <a:ext uri="{FF2B5EF4-FFF2-40B4-BE49-F238E27FC236}">
                  <a16:creationId xmlns:a16="http://schemas.microsoft.com/office/drawing/2014/main" id="{4B4F862D-2F66-4CAE-5450-59DA9B279A48}"/>
                </a:ext>
              </a:extLst>
            </p:cNvPr>
            <p:cNvPicPr>
              <a:picLocks noChangeAspect="1"/>
            </p:cNvPicPr>
            <p:nvPr/>
          </p:nvPicPr>
          <p:blipFill>
            <a:blip r:embed="rId17"/>
            <a:stretch>
              <a:fillRect/>
            </a:stretch>
          </p:blipFill>
          <p:spPr>
            <a:xfrm>
              <a:off x="1255377" y="4766680"/>
              <a:ext cx="371527" cy="428685"/>
            </a:xfrm>
            <a:prstGeom prst="rect">
              <a:avLst/>
            </a:prstGeom>
          </p:spPr>
        </p:pic>
        <p:pic>
          <p:nvPicPr>
            <p:cNvPr id="58" name="Picture 57">
              <a:extLst>
                <a:ext uri="{FF2B5EF4-FFF2-40B4-BE49-F238E27FC236}">
                  <a16:creationId xmlns:a16="http://schemas.microsoft.com/office/drawing/2014/main" id="{F0DF6420-534E-A09E-0356-E7559C1393F8}"/>
                </a:ext>
              </a:extLst>
            </p:cNvPr>
            <p:cNvPicPr>
              <a:picLocks noChangeAspect="1"/>
            </p:cNvPicPr>
            <p:nvPr/>
          </p:nvPicPr>
          <p:blipFill>
            <a:blip r:embed="rId19"/>
            <a:stretch>
              <a:fillRect/>
            </a:stretch>
          </p:blipFill>
          <p:spPr>
            <a:xfrm>
              <a:off x="1614637" y="4787272"/>
              <a:ext cx="447737" cy="428685"/>
            </a:xfrm>
            <a:prstGeom prst="rect">
              <a:avLst/>
            </a:prstGeom>
          </p:spPr>
        </p:pic>
        <p:pic>
          <p:nvPicPr>
            <p:cNvPr id="59" name="Picture 58">
              <a:extLst>
                <a:ext uri="{FF2B5EF4-FFF2-40B4-BE49-F238E27FC236}">
                  <a16:creationId xmlns:a16="http://schemas.microsoft.com/office/drawing/2014/main" id="{4C868105-B547-1FD6-D341-D5B6B9654060}"/>
                </a:ext>
              </a:extLst>
            </p:cNvPr>
            <p:cNvPicPr>
              <a:picLocks noChangeAspect="1"/>
            </p:cNvPicPr>
            <p:nvPr/>
          </p:nvPicPr>
          <p:blipFill>
            <a:blip r:embed="rId13"/>
            <a:stretch>
              <a:fillRect/>
            </a:stretch>
          </p:blipFill>
          <p:spPr>
            <a:xfrm>
              <a:off x="2038490" y="4787272"/>
              <a:ext cx="380923" cy="390515"/>
            </a:xfrm>
            <a:prstGeom prst="rect">
              <a:avLst/>
            </a:prstGeom>
          </p:spPr>
        </p:pic>
        <p:pic>
          <p:nvPicPr>
            <p:cNvPr id="60" name="Picture 59">
              <a:extLst>
                <a:ext uri="{FF2B5EF4-FFF2-40B4-BE49-F238E27FC236}">
                  <a16:creationId xmlns:a16="http://schemas.microsoft.com/office/drawing/2014/main" id="{A8F41EA9-0783-4ACC-4236-C0E1CE2F7EC2}"/>
                </a:ext>
              </a:extLst>
            </p:cNvPr>
            <p:cNvPicPr>
              <a:picLocks noChangeAspect="1"/>
            </p:cNvPicPr>
            <p:nvPr/>
          </p:nvPicPr>
          <p:blipFill>
            <a:blip r:embed="rId14"/>
            <a:stretch>
              <a:fillRect/>
            </a:stretch>
          </p:blipFill>
          <p:spPr>
            <a:xfrm>
              <a:off x="2419413" y="4764494"/>
              <a:ext cx="400106" cy="428685"/>
            </a:xfrm>
            <a:prstGeom prst="rect">
              <a:avLst/>
            </a:prstGeom>
          </p:spPr>
        </p:pic>
        <p:pic>
          <p:nvPicPr>
            <p:cNvPr id="61" name="Picture 60">
              <a:extLst>
                <a:ext uri="{FF2B5EF4-FFF2-40B4-BE49-F238E27FC236}">
                  <a16:creationId xmlns:a16="http://schemas.microsoft.com/office/drawing/2014/main" id="{24A9DE3C-B179-E0D2-2E0F-05463845C7BE}"/>
                </a:ext>
              </a:extLst>
            </p:cNvPr>
            <p:cNvPicPr>
              <a:picLocks noChangeAspect="1"/>
            </p:cNvPicPr>
            <p:nvPr/>
          </p:nvPicPr>
          <p:blipFill>
            <a:blip r:embed="rId6"/>
            <a:stretch>
              <a:fillRect/>
            </a:stretch>
          </p:blipFill>
          <p:spPr>
            <a:xfrm>
              <a:off x="2818654" y="4756138"/>
              <a:ext cx="419158" cy="438211"/>
            </a:xfrm>
            <a:prstGeom prst="rect">
              <a:avLst/>
            </a:prstGeom>
          </p:spPr>
        </p:pic>
        <p:pic>
          <p:nvPicPr>
            <p:cNvPr id="62" name="Picture 61">
              <a:extLst>
                <a:ext uri="{FF2B5EF4-FFF2-40B4-BE49-F238E27FC236}">
                  <a16:creationId xmlns:a16="http://schemas.microsoft.com/office/drawing/2014/main" id="{65BF62F8-2227-387A-174D-0869552F977C}"/>
                </a:ext>
              </a:extLst>
            </p:cNvPr>
            <p:cNvPicPr>
              <a:picLocks noChangeAspect="1"/>
            </p:cNvPicPr>
            <p:nvPr/>
          </p:nvPicPr>
          <p:blipFill>
            <a:blip r:embed="rId6"/>
            <a:stretch>
              <a:fillRect/>
            </a:stretch>
          </p:blipFill>
          <p:spPr>
            <a:xfrm>
              <a:off x="3226410" y="4759885"/>
              <a:ext cx="419158" cy="438211"/>
            </a:xfrm>
            <a:prstGeom prst="rect">
              <a:avLst/>
            </a:prstGeom>
          </p:spPr>
        </p:pic>
        <p:pic>
          <p:nvPicPr>
            <p:cNvPr id="64" name="Picture 63">
              <a:extLst>
                <a:ext uri="{FF2B5EF4-FFF2-40B4-BE49-F238E27FC236}">
                  <a16:creationId xmlns:a16="http://schemas.microsoft.com/office/drawing/2014/main" id="{E8DC8812-7041-DA83-EEDC-2B52A7082FBA}"/>
                </a:ext>
              </a:extLst>
            </p:cNvPr>
            <p:cNvPicPr>
              <a:picLocks noChangeAspect="1"/>
            </p:cNvPicPr>
            <p:nvPr/>
          </p:nvPicPr>
          <p:blipFill>
            <a:blip r:embed="rId20"/>
            <a:stretch>
              <a:fillRect/>
            </a:stretch>
          </p:blipFill>
          <p:spPr>
            <a:xfrm>
              <a:off x="3621072" y="4770427"/>
              <a:ext cx="381053" cy="409632"/>
            </a:xfrm>
            <a:prstGeom prst="rect">
              <a:avLst/>
            </a:prstGeom>
          </p:spPr>
        </p:pic>
        <p:pic>
          <p:nvPicPr>
            <p:cNvPr id="65" name="Picture 64">
              <a:extLst>
                <a:ext uri="{FF2B5EF4-FFF2-40B4-BE49-F238E27FC236}">
                  <a16:creationId xmlns:a16="http://schemas.microsoft.com/office/drawing/2014/main" id="{E08552E9-CFF9-4733-C4BB-B0CFC6D75DE9}"/>
                </a:ext>
              </a:extLst>
            </p:cNvPr>
            <p:cNvPicPr>
              <a:picLocks noChangeAspect="1"/>
            </p:cNvPicPr>
            <p:nvPr/>
          </p:nvPicPr>
          <p:blipFill>
            <a:blip r:embed="rId14"/>
            <a:stretch>
              <a:fillRect/>
            </a:stretch>
          </p:blipFill>
          <p:spPr>
            <a:xfrm>
              <a:off x="4007941" y="4753735"/>
              <a:ext cx="400106" cy="428685"/>
            </a:xfrm>
            <a:prstGeom prst="rect">
              <a:avLst/>
            </a:prstGeom>
          </p:spPr>
        </p:pic>
        <p:pic>
          <p:nvPicPr>
            <p:cNvPr id="66" name="Picture 65">
              <a:extLst>
                <a:ext uri="{FF2B5EF4-FFF2-40B4-BE49-F238E27FC236}">
                  <a16:creationId xmlns:a16="http://schemas.microsoft.com/office/drawing/2014/main" id="{97EA0F50-8EF0-BF69-3331-2954B5CD7514}"/>
                </a:ext>
              </a:extLst>
            </p:cNvPr>
            <p:cNvPicPr>
              <a:picLocks noChangeAspect="1"/>
            </p:cNvPicPr>
            <p:nvPr/>
          </p:nvPicPr>
          <p:blipFill>
            <a:blip r:embed="rId16"/>
            <a:stretch>
              <a:fillRect/>
            </a:stretch>
          </p:blipFill>
          <p:spPr>
            <a:xfrm>
              <a:off x="4436598" y="4774021"/>
              <a:ext cx="381053" cy="419158"/>
            </a:xfrm>
            <a:prstGeom prst="rect">
              <a:avLst/>
            </a:prstGeom>
          </p:spPr>
        </p:pic>
      </p:grpSp>
      <p:grpSp>
        <p:nvGrpSpPr>
          <p:cNvPr id="80" name="Group 79">
            <a:extLst>
              <a:ext uri="{FF2B5EF4-FFF2-40B4-BE49-F238E27FC236}">
                <a16:creationId xmlns:a16="http://schemas.microsoft.com/office/drawing/2014/main" id="{683CF1A3-F1A1-03D5-3C53-D5B3B635FF17}"/>
              </a:ext>
            </a:extLst>
          </p:cNvPr>
          <p:cNvGrpSpPr/>
          <p:nvPr/>
        </p:nvGrpSpPr>
        <p:grpSpPr>
          <a:xfrm>
            <a:off x="1430347" y="6061864"/>
            <a:ext cx="3883728" cy="467377"/>
            <a:chOff x="883850" y="6064180"/>
            <a:chExt cx="3883728" cy="467377"/>
          </a:xfrm>
        </p:grpSpPr>
        <p:pic>
          <p:nvPicPr>
            <p:cNvPr id="69" name="Picture 68">
              <a:extLst>
                <a:ext uri="{FF2B5EF4-FFF2-40B4-BE49-F238E27FC236}">
                  <a16:creationId xmlns:a16="http://schemas.microsoft.com/office/drawing/2014/main" id="{32D1032B-FF49-3077-0C01-8D1AC8D545F3}"/>
                </a:ext>
              </a:extLst>
            </p:cNvPr>
            <p:cNvPicPr>
              <a:picLocks noChangeAspect="1"/>
            </p:cNvPicPr>
            <p:nvPr/>
          </p:nvPicPr>
          <p:blipFill>
            <a:blip r:embed="rId21"/>
            <a:stretch>
              <a:fillRect/>
            </a:stretch>
          </p:blipFill>
          <p:spPr>
            <a:xfrm>
              <a:off x="883850" y="6097788"/>
              <a:ext cx="352474" cy="400106"/>
            </a:xfrm>
            <a:prstGeom prst="rect">
              <a:avLst/>
            </a:prstGeom>
          </p:spPr>
        </p:pic>
        <p:pic>
          <p:nvPicPr>
            <p:cNvPr id="70" name="Picture 69">
              <a:extLst>
                <a:ext uri="{FF2B5EF4-FFF2-40B4-BE49-F238E27FC236}">
                  <a16:creationId xmlns:a16="http://schemas.microsoft.com/office/drawing/2014/main" id="{0455258E-B908-3E60-016A-9D349CE9276C}"/>
                </a:ext>
              </a:extLst>
            </p:cNvPr>
            <p:cNvPicPr>
              <a:picLocks noChangeAspect="1"/>
            </p:cNvPicPr>
            <p:nvPr/>
          </p:nvPicPr>
          <p:blipFill>
            <a:blip r:embed="rId20"/>
            <a:stretch>
              <a:fillRect/>
            </a:stretch>
          </p:blipFill>
          <p:spPr>
            <a:xfrm>
              <a:off x="1254586" y="6093142"/>
              <a:ext cx="381053" cy="409632"/>
            </a:xfrm>
            <a:prstGeom prst="rect">
              <a:avLst/>
            </a:prstGeom>
          </p:spPr>
        </p:pic>
        <p:pic>
          <p:nvPicPr>
            <p:cNvPr id="71" name="Picture 70">
              <a:extLst>
                <a:ext uri="{FF2B5EF4-FFF2-40B4-BE49-F238E27FC236}">
                  <a16:creationId xmlns:a16="http://schemas.microsoft.com/office/drawing/2014/main" id="{6876042F-148B-E49B-35B0-70E299754476}"/>
                </a:ext>
              </a:extLst>
            </p:cNvPr>
            <p:cNvPicPr>
              <a:picLocks noChangeAspect="1"/>
            </p:cNvPicPr>
            <p:nvPr/>
          </p:nvPicPr>
          <p:blipFill>
            <a:blip r:embed="rId16"/>
            <a:stretch>
              <a:fillRect/>
            </a:stretch>
          </p:blipFill>
          <p:spPr>
            <a:xfrm>
              <a:off x="1646356" y="6093346"/>
              <a:ext cx="381053" cy="419158"/>
            </a:xfrm>
            <a:prstGeom prst="rect">
              <a:avLst/>
            </a:prstGeom>
          </p:spPr>
        </p:pic>
        <p:pic>
          <p:nvPicPr>
            <p:cNvPr id="72" name="Picture 71">
              <a:extLst>
                <a:ext uri="{FF2B5EF4-FFF2-40B4-BE49-F238E27FC236}">
                  <a16:creationId xmlns:a16="http://schemas.microsoft.com/office/drawing/2014/main" id="{506D9A24-A628-2437-1D1C-FCFF64C35AA4}"/>
                </a:ext>
              </a:extLst>
            </p:cNvPr>
            <p:cNvPicPr>
              <a:picLocks noChangeAspect="1"/>
            </p:cNvPicPr>
            <p:nvPr/>
          </p:nvPicPr>
          <p:blipFill>
            <a:blip r:embed="rId6"/>
            <a:stretch>
              <a:fillRect/>
            </a:stretch>
          </p:blipFill>
          <p:spPr>
            <a:xfrm>
              <a:off x="1991327" y="6076148"/>
              <a:ext cx="419158" cy="438211"/>
            </a:xfrm>
            <a:prstGeom prst="rect">
              <a:avLst/>
            </a:prstGeom>
          </p:spPr>
        </p:pic>
        <p:pic>
          <p:nvPicPr>
            <p:cNvPr id="73" name="Picture 72">
              <a:extLst>
                <a:ext uri="{FF2B5EF4-FFF2-40B4-BE49-F238E27FC236}">
                  <a16:creationId xmlns:a16="http://schemas.microsoft.com/office/drawing/2014/main" id="{BDB61C10-2A1D-DE46-7606-1DFF77B12FC0}"/>
                </a:ext>
              </a:extLst>
            </p:cNvPr>
            <p:cNvPicPr>
              <a:picLocks noChangeAspect="1"/>
            </p:cNvPicPr>
            <p:nvPr/>
          </p:nvPicPr>
          <p:blipFill>
            <a:blip r:embed="rId13"/>
            <a:stretch>
              <a:fillRect/>
            </a:stretch>
          </p:blipFill>
          <p:spPr>
            <a:xfrm>
              <a:off x="2434297" y="6093142"/>
              <a:ext cx="380923" cy="390515"/>
            </a:xfrm>
            <a:prstGeom prst="rect">
              <a:avLst/>
            </a:prstGeom>
          </p:spPr>
        </p:pic>
        <p:pic>
          <p:nvPicPr>
            <p:cNvPr id="74" name="Picture 73">
              <a:extLst>
                <a:ext uri="{FF2B5EF4-FFF2-40B4-BE49-F238E27FC236}">
                  <a16:creationId xmlns:a16="http://schemas.microsoft.com/office/drawing/2014/main" id="{FE7DE7C2-D60F-2AD8-A981-B33C66CE4EE8}"/>
                </a:ext>
              </a:extLst>
            </p:cNvPr>
            <p:cNvPicPr>
              <a:picLocks noChangeAspect="1"/>
            </p:cNvPicPr>
            <p:nvPr/>
          </p:nvPicPr>
          <p:blipFill>
            <a:blip r:embed="rId6"/>
            <a:stretch>
              <a:fillRect/>
            </a:stretch>
          </p:blipFill>
          <p:spPr>
            <a:xfrm>
              <a:off x="2779330" y="6064180"/>
              <a:ext cx="419158" cy="438211"/>
            </a:xfrm>
            <a:prstGeom prst="rect">
              <a:avLst/>
            </a:prstGeom>
          </p:spPr>
        </p:pic>
        <p:pic>
          <p:nvPicPr>
            <p:cNvPr id="75" name="Picture 74">
              <a:extLst>
                <a:ext uri="{FF2B5EF4-FFF2-40B4-BE49-F238E27FC236}">
                  <a16:creationId xmlns:a16="http://schemas.microsoft.com/office/drawing/2014/main" id="{6BAD57D7-EBE0-45BF-7838-5E84531ACF5D}"/>
                </a:ext>
              </a:extLst>
            </p:cNvPr>
            <p:cNvPicPr>
              <a:picLocks noChangeAspect="1"/>
            </p:cNvPicPr>
            <p:nvPr/>
          </p:nvPicPr>
          <p:blipFill>
            <a:blip r:embed="rId20"/>
            <a:stretch>
              <a:fillRect/>
            </a:stretch>
          </p:blipFill>
          <p:spPr>
            <a:xfrm>
              <a:off x="3189363" y="6078469"/>
              <a:ext cx="381053" cy="409632"/>
            </a:xfrm>
            <a:prstGeom prst="rect">
              <a:avLst/>
            </a:prstGeom>
          </p:spPr>
        </p:pic>
        <p:pic>
          <p:nvPicPr>
            <p:cNvPr id="76" name="Picture 75">
              <a:extLst>
                <a:ext uri="{FF2B5EF4-FFF2-40B4-BE49-F238E27FC236}">
                  <a16:creationId xmlns:a16="http://schemas.microsoft.com/office/drawing/2014/main" id="{1AAC4FEF-5D66-6768-030E-52DD9878FAA7}"/>
                </a:ext>
              </a:extLst>
            </p:cNvPr>
            <p:cNvPicPr>
              <a:picLocks noChangeAspect="1"/>
            </p:cNvPicPr>
            <p:nvPr/>
          </p:nvPicPr>
          <p:blipFill>
            <a:blip r:embed="rId14"/>
            <a:stretch>
              <a:fillRect/>
            </a:stretch>
          </p:blipFill>
          <p:spPr>
            <a:xfrm>
              <a:off x="3584767" y="6073987"/>
              <a:ext cx="400106" cy="428685"/>
            </a:xfrm>
            <a:prstGeom prst="rect">
              <a:avLst/>
            </a:prstGeom>
          </p:spPr>
        </p:pic>
        <p:pic>
          <p:nvPicPr>
            <p:cNvPr id="77" name="Picture 76">
              <a:extLst>
                <a:ext uri="{FF2B5EF4-FFF2-40B4-BE49-F238E27FC236}">
                  <a16:creationId xmlns:a16="http://schemas.microsoft.com/office/drawing/2014/main" id="{750DFB57-F49E-5DB6-E0BE-7DF6CBC5F634}"/>
                </a:ext>
              </a:extLst>
            </p:cNvPr>
            <p:cNvPicPr>
              <a:picLocks noChangeAspect="1"/>
            </p:cNvPicPr>
            <p:nvPr/>
          </p:nvPicPr>
          <p:blipFill>
            <a:blip r:embed="rId7"/>
            <a:stretch>
              <a:fillRect/>
            </a:stretch>
          </p:blipFill>
          <p:spPr>
            <a:xfrm>
              <a:off x="3974181" y="6074293"/>
              <a:ext cx="419158" cy="457264"/>
            </a:xfrm>
            <a:prstGeom prst="rect">
              <a:avLst/>
            </a:prstGeom>
          </p:spPr>
        </p:pic>
        <p:pic>
          <p:nvPicPr>
            <p:cNvPr id="79" name="Picture 78">
              <a:extLst>
                <a:ext uri="{FF2B5EF4-FFF2-40B4-BE49-F238E27FC236}">
                  <a16:creationId xmlns:a16="http://schemas.microsoft.com/office/drawing/2014/main" id="{2E10895A-ADB0-A655-42C7-962BC9AFB885}"/>
                </a:ext>
              </a:extLst>
            </p:cNvPr>
            <p:cNvPicPr>
              <a:picLocks noChangeAspect="1"/>
            </p:cNvPicPr>
            <p:nvPr/>
          </p:nvPicPr>
          <p:blipFill>
            <a:blip r:embed="rId22"/>
            <a:stretch>
              <a:fillRect/>
            </a:stretch>
          </p:blipFill>
          <p:spPr>
            <a:xfrm>
              <a:off x="4329367" y="6091749"/>
              <a:ext cx="438211" cy="409632"/>
            </a:xfrm>
            <a:prstGeom prst="rect">
              <a:avLst/>
            </a:prstGeom>
          </p:spPr>
        </p:pic>
      </p:grpSp>
      <p:grpSp>
        <p:nvGrpSpPr>
          <p:cNvPr id="95" name="Group 94">
            <a:extLst>
              <a:ext uri="{FF2B5EF4-FFF2-40B4-BE49-F238E27FC236}">
                <a16:creationId xmlns:a16="http://schemas.microsoft.com/office/drawing/2014/main" id="{B22F8084-7AC1-9A0B-8866-BE2CD241A969}"/>
              </a:ext>
            </a:extLst>
          </p:cNvPr>
          <p:cNvGrpSpPr/>
          <p:nvPr/>
        </p:nvGrpSpPr>
        <p:grpSpPr>
          <a:xfrm>
            <a:off x="1357882" y="7792284"/>
            <a:ext cx="3910171" cy="457264"/>
            <a:chOff x="1005771" y="7804916"/>
            <a:chExt cx="3910171" cy="457264"/>
          </a:xfrm>
        </p:grpSpPr>
        <p:pic>
          <p:nvPicPr>
            <p:cNvPr id="83" name="Picture 82">
              <a:extLst>
                <a:ext uri="{FF2B5EF4-FFF2-40B4-BE49-F238E27FC236}">
                  <a16:creationId xmlns:a16="http://schemas.microsoft.com/office/drawing/2014/main" id="{09800ACD-A903-6670-E721-608D6BE13642}"/>
                </a:ext>
              </a:extLst>
            </p:cNvPr>
            <p:cNvPicPr>
              <a:picLocks noChangeAspect="1"/>
            </p:cNvPicPr>
            <p:nvPr/>
          </p:nvPicPr>
          <p:blipFill>
            <a:blip r:embed="rId5"/>
            <a:stretch>
              <a:fillRect/>
            </a:stretch>
          </p:blipFill>
          <p:spPr>
            <a:xfrm>
              <a:off x="1005771" y="7804917"/>
              <a:ext cx="466790" cy="438211"/>
            </a:xfrm>
            <a:prstGeom prst="rect">
              <a:avLst/>
            </a:prstGeom>
          </p:spPr>
        </p:pic>
        <p:pic>
          <p:nvPicPr>
            <p:cNvPr id="84" name="Picture 83">
              <a:extLst>
                <a:ext uri="{FF2B5EF4-FFF2-40B4-BE49-F238E27FC236}">
                  <a16:creationId xmlns:a16="http://schemas.microsoft.com/office/drawing/2014/main" id="{EC11C2A1-DE69-C119-774E-E8C320A9FAC5}"/>
                </a:ext>
              </a:extLst>
            </p:cNvPr>
            <p:cNvPicPr>
              <a:picLocks noChangeAspect="1"/>
            </p:cNvPicPr>
            <p:nvPr/>
          </p:nvPicPr>
          <p:blipFill>
            <a:blip r:embed="rId6"/>
            <a:stretch>
              <a:fillRect/>
            </a:stretch>
          </p:blipFill>
          <p:spPr>
            <a:xfrm>
              <a:off x="1427649" y="7804916"/>
              <a:ext cx="419158" cy="438211"/>
            </a:xfrm>
            <a:prstGeom prst="rect">
              <a:avLst/>
            </a:prstGeom>
          </p:spPr>
        </p:pic>
        <p:pic>
          <p:nvPicPr>
            <p:cNvPr id="85" name="Picture 84">
              <a:extLst>
                <a:ext uri="{FF2B5EF4-FFF2-40B4-BE49-F238E27FC236}">
                  <a16:creationId xmlns:a16="http://schemas.microsoft.com/office/drawing/2014/main" id="{618E75EB-04CF-645B-96A3-2CA31909C78E}"/>
                </a:ext>
              </a:extLst>
            </p:cNvPr>
            <p:cNvPicPr>
              <a:picLocks noChangeAspect="1"/>
            </p:cNvPicPr>
            <p:nvPr/>
          </p:nvPicPr>
          <p:blipFill>
            <a:blip r:embed="rId7"/>
            <a:stretch>
              <a:fillRect/>
            </a:stretch>
          </p:blipFill>
          <p:spPr>
            <a:xfrm>
              <a:off x="1846807" y="7804916"/>
              <a:ext cx="419158" cy="457264"/>
            </a:xfrm>
            <a:prstGeom prst="rect">
              <a:avLst/>
            </a:prstGeom>
          </p:spPr>
        </p:pic>
        <p:pic>
          <p:nvPicPr>
            <p:cNvPr id="86" name="Picture 85">
              <a:extLst>
                <a:ext uri="{FF2B5EF4-FFF2-40B4-BE49-F238E27FC236}">
                  <a16:creationId xmlns:a16="http://schemas.microsoft.com/office/drawing/2014/main" id="{08748E55-70C4-3D44-7EDE-96C4EA607CBF}"/>
                </a:ext>
              </a:extLst>
            </p:cNvPr>
            <p:cNvPicPr>
              <a:picLocks noChangeAspect="1"/>
            </p:cNvPicPr>
            <p:nvPr/>
          </p:nvPicPr>
          <p:blipFill>
            <a:blip r:embed="rId21"/>
            <a:stretch>
              <a:fillRect/>
            </a:stretch>
          </p:blipFill>
          <p:spPr>
            <a:xfrm>
              <a:off x="2248537" y="7823968"/>
              <a:ext cx="352474" cy="400106"/>
            </a:xfrm>
            <a:prstGeom prst="rect">
              <a:avLst/>
            </a:prstGeom>
          </p:spPr>
        </p:pic>
        <p:pic>
          <p:nvPicPr>
            <p:cNvPr id="88" name="Picture 87">
              <a:extLst>
                <a:ext uri="{FF2B5EF4-FFF2-40B4-BE49-F238E27FC236}">
                  <a16:creationId xmlns:a16="http://schemas.microsoft.com/office/drawing/2014/main" id="{8E0541EC-B5C6-B031-B527-463CED852054}"/>
                </a:ext>
              </a:extLst>
            </p:cNvPr>
            <p:cNvPicPr>
              <a:picLocks noChangeAspect="1"/>
            </p:cNvPicPr>
            <p:nvPr/>
          </p:nvPicPr>
          <p:blipFill>
            <a:blip r:embed="rId23"/>
            <a:stretch>
              <a:fillRect/>
            </a:stretch>
          </p:blipFill>
          <p:spPr>
            <a:xfrm>
              <a:off x="2606212" y="7819205"/>
              <a:ext cx="381053" cy="428685"/>
            </a:xfrm>
            <a:prstGeom prst="rect">
              <a:avLst/>
            </a:prstGeom>
          </p:spPr>
        </p:pic>
        <p:pic>
          <p:nvPicPr>
            <p:cNvPr id="89" name="Picture 88">
              <a:extLst>
                <a:ext uri="{FF2B5EF4-FFF2-40B4-BE49-F238E27FC236}">
                  <a16:creationId xmlns:a16="http://schemas.microsoft.com/office/drawing/2014/main" id="{A278AB8D-1137-6464-7F23-B99164F49D6F}"/>
                </a:ext>
              </a:extLst>
            </p:cNvPr>
            <p:cNvPicPr>
              <a:picLocks noChangeAspect="1"/>
            </p:cNvPicPr>
            <p:nvPr/>
          </p:nvPicPr>
          <p:blipFill>
            <a:blip r:embed="rId6"/>
            <a:stretch>
              <a:fillRect/>
            </a:stretch>
          </p:blipFill>
          <p:spPr>
            <a:xfrm>
              <a:off x="2941258" y="7812571"/>
              <a:ext cx="419158" cy="438211"/>
            </a:xfrm>
            <a:prstGeom prst="rect">
              <a:avLst/>
            </a:prstGeom>
          </p:spPr>
        </p:pic>
        <p:pic>
          <p:nvPicPr>
            <p:cNvPr id="90" name="Picture 89">
              <a:extLst>
                <a:ext uri="{FF2B5EF4-FFF2-40B4-BE49-F238E27FC236}">
                  <a16:creationId xmlns:a16="http://schemas.microsoft.com/office/drawing/2014/main" id="{6E619D8E-52B4-F3D9-36EE-D81B670FF8E8}"/>
                </a:ext>
              </a:extLst>
            </p:cNvPr>
            <p:cNvPicPr>
              <a:picLocks noChangeAspect="1"/>
            </p:cNvPicPr>
            <p:nvPr/>
          </p:nvPicPr>
          <p:blipFill>
            <a:blip r:embed="rId13"/>
            <a:stretch>
              <a:fillRect/>
            </a:stretch>
          </p:blipFill>
          <p:spPr>
            <a:xfrm>
              <a:off x="3356150" y="7840162"/>
              <a:ext cx="380923" cy="390515"/>
            </a:xfrm>
            <a:prstGeom prst="rect">
              <a:avLst/>
            </a:prstGeom>
          </p:spPr>
        </p:pic>
        <p:pic>
          <p:nvPicPr>
            <p:cNvPr id="91" name="Picture 90">
              <a:extLst>
                <a:ext uri="{FF2B5EF4-FFF2-40B4-BE49-F238E27FC236}">
                  <a16:creationId xmlns:a16="http://schemas.microsoft.com/office/drawing/2014/main" id="{639DDC94-42A9-F786-D1C2-B541BC296EF8}"/>
                </a:ext>
              </a:extLst>
            </p:cNvPr>
            <p:cNvPicPr>
              <a:picLocks noChangeAspect="1"/>
            </p:cNvPicPr>
            <p:nvPr/>
          </p:nvPicPr>
          <p:blipFill>
            <a:blip r:embed="rId4"/>
            <a:stretch>
              <a:fillRect/>
            </a:stretch>
          </p:blipFill>
          <p:spPr>
            <a:xfrm>
              <a:off x="3658221" y="7814442"/>
              <a:ext cx="447737" cy="419158"/>
            </a:xfrm>
            <a:prstGeom prst="rect">
              <a:avLst/>
            </a:prstGeom>
          </p:spPr>
        </p:pic>
        <p:pic>
          <p:nvPicPr>
            <p:cNvPr id="92" name="Picture 91">
              <a:extLst>
                <a:ext uri="{FF2B5EF4-FFF2-40B4-BE49-F238E27FC236}">
                  <a16:creationId xmlns:a16="http://schemas.microsoft.com/office/drawing/2014/main" id="{238BD001-A000-0FA1-16CE-C075A3ECAB9C}"/>
                </a:ext>
              </a:extLst>
            </p:cNvPr>
            <p:cNvPicPr>
              <a:picLocks noChangeAspect="1"/>
            </p:cNvPicPr>
            <p:nvPr/>
          </p:nvPicPr>
          <p:blipFill>
            <a:blip r:embed="rId14"/>
            <a:stretch>
              <a:fillRect/>
            </a:stretch>
          </p:blipFill>
          <p:spPr>
            <a:xfrm>
              <a:off x="4110967" y="7822097"/>
              <a:ext cx="400106" cy="428685"/>
            </a:xfrm>
            <a:prstGeom prst="rect">
              <a:avLst/>
            </a:prstGeom>
          </p:spPr>
        </p:pic>
        <p:pic>
          <p:nvPicPr>
            <p:cNvPr id="94" name="Picture 93">
              <a:extLst>
                <a:ext uri="{FF2B5EF4-FFF2-40B4-BE49-F238E27FC236}">
                  <a16:creationId xmlns:a16="http://schemas.microsoft.com/office/drawing/2014/main" id="{82A87A65-937D-3D5A-8A7C-CCC4C40540C1}"/>
                </a:ext>
              </a:extLst>
            </p:cNvPr>
            <p:cNvPicPr>
              <a:picLocks noChangeAspect="1"/>
            </p:cNvPicPr>
            <p:nvPr/>
          </p:nvPicPr>
          <p:blipFill>
            <a:blip r:embed="rId6"/>
            <a:stretch>
              <a:fillRect/>
            </a:stretch>
          </p:blipFill>
          <p:spPr>
            <a:xfrm>
              <a:off x="4496784" y="7821303"/>
              <a:ext cx="419158" cy="438211"/>
            </a:xfrm>
            <a:prstGeom prst="rect">
              <a:avLst/>
            </a:prstGeom>
          </p:spPr>
        </p:pic>
      </p:grpSp>
    </p:spTree>
    <p:extLst>
      <p:ext uri="{BB962C8B-B14F-4D97-AF65-F5344CB8AC3E}">
        <p14:creationId xmlns:p14="http://schemas.microsoft.com/office/powerpoint/2010/main" val="356420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Montgomery Bus Boycott</a:t>
            </a:r>
          </a:p>
        </p:txBody>
      </p:sp>
      <p:sp>
        <p:nvSpPr>
          <p:cNvPr id="3" name="Rectangle 2">
            <a:extLst>
              <a:ext uri="{FF2B5EF4-FFF2-40B4-BE49-F238E27FC236}">
                <a16:creationId xmlns:a16="http://schemas.microsoft.com/office/drawing/2014/main" id="{94A1EA9B-E7D5-2787-4334-64915AA1ECAE}"/>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A69A5DD-6928-4431-2F8A-E8DEE51AF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719D8376-CE06-37E8-DF8B-34853819A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E4D05290-6260-040B-ED15-57831699941D}"/>
              </a:ext>
            </a:extLst>
          </p:cNvPr>
          <p:cNvSpPr/>
          <p:nvPr/>
        </p:nvSpPr>
        <p:spPr>
          <a:xfrm>
            <a:off x="86810" y="1088654"/>
            <a:ext cx="6639636" cy="151481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early December 1955, members of the Black community in Montgomery, Alabama, began a 381-day-long boycott of the city’s segregated bus system. The incident that sparked the boycott was the arrest, on December 1, of Rosa Parks who, while riding a city bus home from work that evening, refused to give up her seat to a white passenger. The boycott ended on December 21, 1956, after the US Supreme Court upheld a lower court ruling that Alabama’s bus segregation laws were unconstitutional..</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7AF84E63-553A-1EB5-1A28-2AFE915274CE}"/>
              </a:ext>
            </a:extLst>
          </p:cNvPr>
          <p:cNvSpPr/>
          <p:nvPr/>
        </p:nvSpPr>
        <p:spPr>
          <a:xfrm>
            <a:off x="109182" y="2877080"/>
            <a:ext cx="6639636" cy="975167"/>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Read the assigned resource on The Montgomery Bus Boycotts in </a:t>
            </a:r>
            <a:r>
              <a:rPr lang="en-US" sz="1300" i="1" dirty="0">
                <a:solidFill>
                  <a:schemeClr val="bg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After reading, pair the answer with its correct response. Once in order, your code will be revealed. Get approval of correct code before moving on to task 4 </a:t>
            </a:r>
          </a:p>
        </p:txBody>
      </p:sp>
      <p:sp>
        <p:nvSpPr>
          <p:cNvPr id="11" name="Rectangle 10">
            <a:extLst>
              <a:ext uri="{FF2B5EF4-FFF2-40B4-BE49-F238E27FC236}">
                <a16:creationId xmlns:a16="http://schemas.microsoft.com/office/drawing/2014/main" id="{DA5389D8-AEC2-48C8-7FBC-6E985746E829}"/>
              </a:ext>
            </a:extLst>
          </p:cNvPr>
          <p:cNvSpPr/>
          <p:nvPr/>
        </p:nvSpPr>
        <p:spPr>
          <a:xfrm>
            <a:off x="0" y="4704876"/>
            <a:ext cx="1596788" cy="780585"/>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12" name="Rectangle 11">
            <a:extLst>
              <a:ext uri="{FF2B5EF4-FFF2-40B4-BE49-F238E27FC236}">
                <a16:creationId xmlns:a16="http://schemas.microsoft.com/office/drawing/2014/main" id="{40ADE5C0-D3E1-407D-4650-95F802811F15}"/>
              </a:ext>
            </a:extLst>
          </p:cNvPr>
          <p:cNvSpPr/>
          <p:nvPr/>
        </p:nvSpPr>
        <p:spPr>
          <a:xfrm>
            <a:off x="1596788" y="4704876"/>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Montgomery Bus Boycott</a:t>
            </a:r>
          </a:p>
        </p:txBody>
      </p:sp>
      <p:sp>
        <p:nvSpPr>
          <p:cNvPr id="22" name="TextBox 21">
            <a:extLst>
              <a:ext uri="{FF2B5EF4-FFF2-40B4-BE49-F238E27FC236}">
                <a16:creationId xmlns:a16="http://schemas.microsoft.com/office/drawing/2014/main" id="{54F7CEF1-19D6-B1DB-BF9F-AB78C096017B}"/>
              </a:ext>
            </a:extLst>
          </p:cNvPr>
          <p:cNvSpPr txBox="1"/>
          <p:nvPr/>
        </p:nvSpPr>
        <p:spPr>
          <a:xfrm>
            <a:off x="0" y="4076966"/>
            <a:ext cx="6858000" cy="369332"/>
          </a:xfrm>
          <a:prstGeom prst="rect">
            <a:avLst/>
          </a:prstGeom>
          <a:noFill/>
        </p:spPr>
        <p:txBody>
          <a:bodyPr wrap="square" rtlCol="0">
            <a:spAutoFit/>
          </a:bodyPr>
          <a:lstStyle/>
          <a:p>
            <a:r>
              <a:rPr lang="en-US" dirty="0"/>
              <a:t>- - - - - - - - - - - - - - - - - - - - - - - - - - - - - - - - - - - - - - - - - - - - - - - - - - - - - - - </a:t>
            </a:r>
          </a:p>
        </p:txBody>
      </p:sp>
      <p:sp>
        <p:nvSpPr>
          <p:cNvPr id="23" name="Rectangle 22">
            <a:extLst>
              <a:ext uri="{FF2B5EF4-FFF2-40B4-BE49-F238E27FC236}">
                <a16:creationId xmlns:a16="http://schemas.microsoft.com/office/drawing/2014/main" id="{790CBBEC-9188-D342-8996-19DB2BB93267}"/>
              </a:ext>
            </a:extLst>
          </p:cNvPr>
          <p:cNvSpPr/>
          <p:nvPr/>
        </p:nvSpPr>
        <p:spPr>
          <a:xfrm>
            <a:off x="0" y="3971943"/>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3D87BF1-82D5-48D6-AEC9-E2A9E2AD7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207802"/>
            <a:ext cx="1671241" cy="157320"/>
          </a:xfrm>
          <a:prstGeom prst="rect">
            <a:avLst/>
          </a:prstGeom>
        </p:spPr>
      </p:pic>
      <p:pic>
        <p:nvPicPr>
          <p:cNvPr id="25" name="Picture 24" descr="Logo&#10;&#10;Description automatically generated">
            <a:extLst>
              <a:ext uri="{FF2B5EF4-FFF2-40B4-BE49-F238E27FC236}">
                <a16:creationId xmlns:a16="http://schemas.microsoft.com/office/drawing/2014/main" id="{944896E3-5BA1-0F35-EEB7-A33C93476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141857"/>
            <a:ext cx="992459" cy="289209"/>
          </a:xfrm>
          <a:prstGeom prst="rect">
            <a:avLst/>
          </a:prstGeom>
        </p:spPr>
      </p:pic>
      <p:sp>
        <p:nvSpPr>
          <p:cNvPr id="19" name="TextBox 18">
            <a:extLst>
              <a:ext uri="{FF2B5EF4-FFF2-40B4-BE49-F238E27FC236}">
                <a16:creationId xmlns:a16="http://schemas.microsoft.com/office/drawing/2014/main" id="{E768C31D-52DB-A810-3DCD-BC475FC86A5D}"/>
              </a:ext>
            </a:extLst>
          </p:cNvPr>
          <p:cNvSpPr txBox="1"/>
          <p:nvPr/>
        </p:nvSpPr>
        <p:spPr>
          <a:xfrm>
            <a:off x="0" y="4393576"/>
            <a:ext cx="6858000" cy="369332"/>
          </a:xfrm>
          <a:prstGeom prst="rect">
            <a:avLst/>
          </a:prstGeom>
          <a:noFill/>
        </p:spPr>
        <p:txBody>
          <a:bodyPr wrap="square" rtlCol="0">
            <a:spAutoFit/>
          </a:bodyPr>
          <a:lstStyle/>
          <a:p>
            <a:r>
              <a:rPr lang="en-US" dirty="0"/>
              <a:t>- - - - - - - - - - - - - - - - - - - - - - - - - - - - - - - - - - - - - - - - - - - - - - - - - - - - - - - </a:t>
            </a:r>
          </a:p>
        </p:txBody>
      </p:sp>
      <p:sp>
        <p:nvSpPr>
          <p:cNvPr id="15" name="Rectangle 14">
            <a:extLst>
              <a:ext uri="{FF2B5EF4-FFF2-40B4-BE49-F238E27FC236}">
                <a16:creationId xmlns:a16="http://schemas.microsoft.com/office/drawing/2014/main" id="{CFCD61C3-4F0F-EBB6-63F8-8BB1FD24A217}"/>
              </a:ext>
            </a:extLst>
          </p:cNvPr>
          <p:cNvSpPr/>
          <p:nvPr/>
        </p:nvSpPr>
        <p:spPr>
          <a:xfrm>
            <a:off x="109182" y="7569578"/>
            <a:ext cx="6639636" cy="98085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Read the assigned resource on The Montgomery Bus Boycotts in </a:t>
            </a:r>
            <a:r>
              <a:rPr lang="en-US" sz="1300" i="1" dirty="0">
                <a:solidFill>
                  <a:schemeClr val="bg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After reading, pair the answer with its correct response. Once in order, your code will be revealed. Get approval of correct code before moving on to task 4 </a:t>
            </a:r>
          </a:p>
        </p:txBody>
      </p:sp>
      <p:sp>
        <p:nvSpPr>
          <p:cNvPr id="9" name="Rectangle 8">
            <a:extLst>
              <a:ext uri="{FF2B5EF4-FFF2-40B4-BE49-F238E27FC236}">
                <a16:creationId xmlns:a16="http://schemas.microsoft.com/office/drawing/2014/main" id="{26EEFC88-DAF8-1038-90F0-BB12CB5A10AA}"/>
              </a:ext>
            </a:extLst>
          </p:cNvPr>
          <p:cNvSpPr/>
          <p:nvPr/>
        </p:nvSpPr>
        <p:spPr>
          <a:xfrm>
            <a:off x="109182" y="5806117"/>
            <a:ext cx="6639636" cy="151481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early December 1955, members of the Black community in Montgomery, Alabama, began a 381-day-long boycott of the city’s segregated bus system. The incident that sparked the boycott was the arrest, on December 1, of Rosa Parks who, while riding a city bus home from work that evening, refused to give up her seat to a white passenger. The boycott ended on December 21, 1956, after the US Supreme Court upheld a lower court ruling that Alabama’s bus segregation laws were unconstitutional..</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1808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D09426-AE6B-5A62-775D-82489C7A98F7}"/>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ECBCB7-914D-1807-512C-3EDD9B26D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5C04BD6B-BED5-C1CD-6104-81AC5A262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2" name="Rectangle 1">
            <a:extLst>
              <a:ext uri="{FF2B5EF4-FFF2-40B4-BE49-F238E27FC236}">
                <a16:creationId xmlns:a16="http://schemas.microsoft.com/office/drawing/2014/main" id="{47A42FBD-95C1-ADD6-DFE5-43E445A1BABD}"/>
              </a:ext>
            </a:extLst>
          </p:cNvPr>
          <p:cNvSpPr/>
          <p:nvPr/>
        </p:nvSpPr>
        <p:spPr>
          <a:xfrm>
            <a:off x="409222" y="134997"/>
            <a:ext cx="1962615" cy="470300"/>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Forward</a:t>
            </a:r>
          </a:p>
        </p:txBody>
      </p:sp>
      <p:sp>
        <p:nvSpPr>
          <p:cNvPr id="4" name="Rectangle 3">
            <a:extLst>
              <a:ext uri="{FF2B5EF4-FFF2-40B4-BE49-F238E27FC236}">
                <a16:creationId xmlns:a16="http://schemas.microsoft.com/office/drawing/2014/main" id="{F550181B-5A3B-32E5-905C-E8C0BE97E996}"/>
              </a:ext>
            </a:extLst>
          </p:cNvPr>
          <p:cNvSpPr/>
          <p:nvPr/>
        </p:nvSpPr>
        <p:spPr>
          <a:xfrm>
            <a:off x="400001" y="769382"/>
            <a:ext cx="1962615" cy="773434"/>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Races sitting across from or next to each other.</a:t>
            </a:r>
          </a:p>
        </p:txBody>
      </p:sp>
      <p:sp>
        <p:nvSpPr>
          <p:cNvPr id="7" name="Rectangle 6">
            <a:extLst>
              <a:ext uri="{FF2B5EF4-FFF2-40B4-BE49-F238E27FC236}">
                <a16:creationId xmlns:a16="http://schemas.microsoft.com/office/drawing/2014/main" id="{B4BAAC9F-F4AC-FC68-6F7D-EF2E431C47A2}"/>
              </a:ext>
            </a:extLst>
          </p:cNvPr>
          <p:cNvSpPr/>
          <p:nvPr/>
        </p:nvSpPr>
        <p:spPr>
          <a:xfrm>
            <a:off x="392636" y="1693178"/>
            <a:ext cx="1962615" cy="535259"/>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Black Section</a:t>
            </a:r>
          </a:p>
        </p:txBody>
      </p:sp>
      <p:sp>
        <p:nvSpPr>
          <p:cNvPr id="8" name="Rectangle 7">
            <a:extLst>
              <a:ext uri="{FF2B5EF4-FFF2-40B4-BE49-F238E27FC236}">
                <a16:creationId xmlns:a16="http://schemas.microsoft.com/office/drawing/2014/main" id="{6BA7A06D-1CDB-C172-FF3E-B0AB4BA16425}"/>
              </a:ext>
            </a:extLst>
          </p:cNvPr>
          <p:cNvSpPr/>
          <p:nvPr/>
        </p:nvSpPr>
        <p:spPr>
          <a:xfrm>
            <a:off x="392637" y="2399530"/>
            <a:ext cx="1962615" cy="627297"/>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Montgomery Bus Boycott</a:t>
            </a:r>
          </a:p>
        </p:txBody>
      </p:sp>
      <p:sp>
        <p:nvSpPr>
          <p:cNvPr id="9" name="Rectangle 8">
            <a:extLst>
              <a:ext uri="{FF2B5EF4-FFF2-40B4-BE49-F238E27FC236}">
                <a16:creationId xmlns:a16="http://schemas.microsoft.com/office/drawing/2014/main" id="{3EE7A88A-28DB-8E37-9981-6D834FDA491E}"/>
              </a:ext>
            </a:extLst>
          </p:cNvPr>
          <p:cNvSpPr/>
          <p:nvPr/>
        </p:nvSpPr>
        <p:spPr>
          <a:xfrm>
            <a:off x="401858" y="3175490"/>
            <a:ext cx="1962615" cy="470301"/>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2 weeks</a:t>
            </a:r>
          </a:p>
        </p:txBody>
      </p:sp>
      <p:sp>
        <p:nvSpPr>
          <p:cNvPr id="10" name="Rectangle 9">
            <a:extLst>
              <a:ext uri="{FF2B5EF4-FFF2-40B4-BE49-F238E27FC236}">
                <a16:creationId xmlns:a16="http://schemas.microsoft.com/office/drawing/2014/main" id="{169CA831-C68C-F6F9-5397-7E10FFE17803}"/>
              </a:ext>
            </a:extLst>
          </p:cNvPr>
          <p:cNvSpPr/>
          <p:nvPr/>
        </p:nvSpPr>
        <p:spPr>
          <a:xfrm>
            <a:off x="392636" y="3782977"/>
            <a:ext cx="1962615" cy="928726"/>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they had to exit   </a:t>
            </a:r>
          </a:p>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bus and reenter through the doors in the rear.</a:t>
            </a:r>
          </a:p>
        </p:txBody>
      </p:sp>
      <p:sp>
        <p:nvSpPr>
          <p:cNvPr id="12" name="Rectangle 11">
            <a:extLst>
              <a:ext uri="{FF2B5EF4-FFF2-40B4-BE49-F238E27FC236}">
                <a16:creationId xmlns:a16="http://schemas.microsoft.com/office/drawing/2014/main" id="{60F63C1C-C0EB-9405-D929-7BFD22E76B0C}"/>
              </a:ext>
            </a:extLst>
          </p:cNvPr>
          <p:cNvSpPr/>
          <p:nvPr/>
        </p:nvSpPr>
        <p:spPr>
          <a:xfrm>
            <a:off x="2717525" y="134995"/>
            <a:ext cx="4012995" cy="535612"/>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Viewed as the beginning of the modern struggle for civil rights in America.</a:t>
            </a:r>
          </a:p>
        </p:txBody>
      </p:sp>
      <p:sp>
        <p:nvSpPr>
          <p:cNvPr id="13" name="Rectangle 12">
            <a:extLst>
              <a:ext uri="{FF2B5EF4-FFF2-40B4-BE49-F238E27FC236}">
                <a16:creationId xmlns:a16="http://schemas.microsoft.com/office/drawing/2014/main" id="{85CDBA77-F203-A769-B299-720C2F5499DB}"/>
              </a:ext>
            </a:extLst>
          </p:cNvPr>
          <p:cNvSpPr/>
          <p:nvPr/>
        </p:nvSpPr>
        <p:spPr>
          <a:xfrm>
            <a:off x="2715669" y="759144"/>
            <a:ext cx="4014852" cy="770082"/>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section Rosa Parks was seated in when she was arrested.</a:t>
            </a:r>
          </a:p>
        </p:txBody>
      </p:sp>
      <p:sp>
        <p:nvSpPr>
          <p:cNvPr id="14" name="Rectangle 13">
            <a:extLst>
              <a:ext uri="{FF2B5EF4-FFF2-40B4-BE49-F238E27FC236}">
                <a16:creationId xmlns:a16="http://schemas.microsoft.com/office/drawing/2014/main" id="{E99EE3BC-7B99-B219-6A22-0F30B4E88035}"/>
              </a:ext>
            </a:extLst>
          </p:cNvPr>
          <p:cNvSpPr/>
          <p:nvPr/>
        </p:nvSpPr>
        <p:spPr>
          <a:xfrm>
            <a:off x="2700944" y="1688526"/>
            <a:ext cx="4014852" cy="535259"/>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The time Martin Luther King Jr. spent in jail for his role in the bus boycotts.</a:t>
            </a:r>
          </a:p>
        </p:txBody>
      </p:sp>
      <p:sp>
        <p:nvSpPr>
          <p:cNvPr id="15" name="Rectangle 14">
            <a:extLst>
              <a:ext uri="{FF2B5EF4-FFF2-40B4-BE49-F238E27FC236}">
                <a16:creationId xmlns:a16="http://schemas.microsoft.com/office/drawing/2014/main" id="{30AD5633-8039-F5A5-3485-A1DE5F0BA57A}"/>
              </a:ext>
            </a:extLst>
          </p:cNvPr>
          <p:cNvSpPr/>
          <p:nvPr/>
        </p:nvSpPr>
        <p:spPr>
          <a:xfrm>
            <a:off x="2700942" y="2399530"/>
            <a:ext cx="4014854" cy="627297"/>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Black passengers stepped onto the bus to pay their fare and then…</a:t>
            </a:r>
          </a:p>
        </p:txBody>
      </p:sp>
      <p:sp>
        <p:nvSpPr>
          <p:cNvPr id="16" name="Rectangle 15">
            <a:extLst>
              <a:ext uri="{FF2B5EF4-FFF2-40B4-BE49-F238E27FC236}">
                <a16:creationId xmlns:a16="http://schemas.microsoft.com/office/drawing/2014/main" id="{93928743-D22C-A56F-1738-853B6807913D}"/>
              </a:ext>
            </a:extLst>
          </p:cNvPr>
          <p:cNvSpPr/>
          <p:nvPr/>
        </p:nvSpPr>
        <p:spPr>
          <a:xfrm>
            <a:off x="2710163" y="3178604"/>
            <a:ext cx="4005633" cy="741404"/>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The number of leaflets that were    </a:t>
            </a:r>
          </a:p>
          <a:p>
            <a:pPr algn="ct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1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distributed about </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boycotting the bus system on December 5</a:t>
            </a:r>
            <a:r>
              <a:rPr lang="en-US" sz="1400" baseline="30000" dirty="0">
                <a:solidFill>
                  <a:srgbClr val="000000"/>
                </a:solidFill>
                <a:latin typeface="Open Sans" panose="020B0606030504020204" pitchFamily="34" charset="0"/>
                <a:ea typeface="Open Sans" panose="020B0606030504020204" pitchFamily="34" charset="0"/>
                <a:cs typeface="Open Sans" panose="020B0606030504020204" pitchFamily="34" charset="0"/>
              </a:rPr>
              <a:t>th</a:t>
            </a: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en-US" sz="14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p>
        </p:txBody>
      </p:sp>
      <p:sp>
        <p:nvSpPr>
          <p:cNvPr id="17" name="Rectangle 16">
            <a:extLst>
              <a:ext uri="{FF2B5EF4-FFF2-40B4-BE49-F238E27FC236}">
                <a16:creationId xmlns:a16="http://schemas.microsoft.com/office/drawing/2014/main" id="{18E14232-1B58-7BC8-3A63-2F723FDED2AF}"/>
              </a:ext>
            </a:extLst>
          </p:cNvPr>
          <p:cNvSpPr/>
          <p:nvPr/>
        </p:nvSpPr>
        <p:spPr>
          <a:xfrm>
            <a:off x="2710162" y="4041140"/>
            <a:ext cx="4005634" cy="37910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Segregation laws also prohibited…</a:t>
            </a:r>
          </a:p>
        </p:txBody>
      </p:sp>
      <p:sp>
        <p:nvSpPr>
          <p:cNvPr id="18" name="Rectangle 17">
            <a:extLst>
              <a:ext uri="{FF2B5EF4-FFF2-40B4-BE49-F238E27FC236}">
                <a16:creationId xmlns:a16="http://schemas.microsoft.com/office/drawing/2014/main" id="{C2378B9B-0F31-A831-525E-3C052AE74951}"/>
              </a:ext>
            </a:extLst>
          </p:cNvPr>
          <p:cNvSpPr/>
          <p:nvPr/>
        </p:nvSpPr>
        <p:spPr>
          <a:xfrm>
            <a:off x="401857" y="3798084"/>
            <a:ext cx="339059" cy="24721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19" name="Rectangle 18">
            <a:extLst>
              <a:ext uri="{FF2B5EF4-FFF2-40B4-BE49-F238E27FC236}">
                <a16:creationId xmlns:a16="http://schemas.microsoft.com/office/drawing/2014/main" id="{5CFB31D6-1886-AB61-118D-046CA77C2458}"/>
              </a:ext>
            </a:extLst>
          </p:cNvPr>
          <p:cNvSpPr/>
          <p:nvPr/>
        </p:nvSpPr>
        <p:spPr>
          <a:xfrm>
            <a:off x="411080" y="3196741"/>
            <a:ext cx="320616" cy="26046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20" name="Rectangle 19">
            <a:extLst>
              <a:ext uri="{FF2B5EF4-FFF2-40B4-BE49-F238E27FC236}">
                <a16:creationId xmlns:a16="http://schemas.microsoft.com/office/drawing/2014/main" id="{1BDBDF09-EF52-53B0-034A-B5B7907C2868}"/>
              </a:ext>
            </a:extLst>
          </p:cNvPr>
          <p:cNvSpPr/>
          <p:nvPr/>
        </p:nvSpPr>
        <p:spPr>
          <a:xfrm>
            <a:off x="392636" y="2399530"/>
            <a:ext cx="339059" cy="22606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21" name="Rectangle 20">
            <a:extLst>
              <a:ext uri="{FF2B5EF4-FFF2-40B4-BE49-F238E27FC236}">
                <a16:creationId xmlns:a16="http://schemas.microsoft.com/office/drawing/2014/main" id="{E1B3CDEB-364C-2A2D-6E12-B42928A2EC33}"/>
              </a:ext>
            </a:extLst>
          </p:cNvPr>
          <p:cNvSpPr/>
          <p:nvPr/>
        </p:nvSpPr>
        <p:spPr>
          <a:xfrm>
            <a:off x="392636" y="1693178"/>
            <a:ext cx="339059" cy="22149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a:t>
            </a:r>
          </a:p>
        </p:txBody>
      </p:sp>
      <p:sp>
        <p:nvSpPr>
          <p:cNvPr id="22" name="Rectangle 21">
            <a:extLst>
              <a:ext uri="{FF2B5EF4-FFF2-40B4-BE49-F238E27FC236}">
                <a16:creationId xmlns:a16="http://schemas.microsoft.com/office/drawing/2014/main" id="{4445327E-BE32-99BB-8771-69ACBBB157C2}"/>
              </a:ext>
            </a:extLst>
          </p:cNvPr>
          <p:cNvSpPr/>
          <p:nvPr/>
        </p:nvSpPr>
        <p:spPr>
          <a:xfrm>
            <a:off x="409222" y="788800"/>
            <a:ext cx="339059" cy="24018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3" name="Rectangle 22">
            <a:extLst>
              <a:ext uri="{FF2B5EF4-FFF2-40B4-BE49-F238E27FC236}">
                <a16:creationId xmlns:a16="http://schemas.microsoft.com/office/drawing/2014/main" id="{C8444334-9D56-78FD-1F8B-09EF0B3BCB9D}"/>
              </a:ext>
            </a:extLst>
          </p:cNvPr>
          <p:cNvSpPr/>
          <p:nvPr/>
        </p:nvSpPr>
        <p:spPr>
          <a:xfrm>
            <a:off x="418441" y="145585"/>
            <a:ext cx="339059" cy="19461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24" name="Rectangle 23">
            <a:extLst>
              <a:ext uri="{FF2B5EF4-FFF2-40B4-BE49-F238E27FC236}">
                <a16:creationId xmlns:a16="http://schemas.microsoft.com/office/drawing/2014/main" id="{6EE62E97-08FA-BF3D-DEF0-240D241E8092}"/>
              </a:ext>
            </a:extLst>
          </p:cNvPr>
          <p:cNvSpPr/>
          <p:nvPr/>
        </p:nvSpPr>
        <p:spPr>
          <a:xfrm>
            <a:off x="2735942" y="170322"/>
            <a:ext cx="339059" cy="19461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59CB4923-97C7-6B0D-3BE7-2B2425544131}"/>
              </a:ext>
            </a:extLst>
          </p:cNvPr>
          <p:cNvSpPr/>
          <p:nvPr/>
        </p:nvSpPr>
        <p:spPr>
          <a:xfrm>
            <a:off x="2747543" y="783936"/>
            <a:ext cx="339059" cy="24505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26" name="Rectangle 25">
            <a:extLst>
              <a:ext uri="{FF2B5EF4-FFF2-40B4-BE49-F238E27FC236}">
                <a16:creationId xmlns:a16="http://schemas.microsoft.com/office/drawing/2014/main" id="{54CD9BE4-3217-EAA8-13AC-241A71C1986A}"/>
              </a:ext>
            </a:extLst>
          </p:cNvPr>
          <p:cNvSpPr/>
          <p:nvPr/>
        </p:nvSpPr>
        <p:spPr>
          <a:xfrm>
            <a:off x="2702755" y="1713319"/>
            <a:ext cx="376483" cy="25583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2E94ED98-751B-67FA-DAAE-8BA2421531E3}"/>
              </a:ext>
            </a:extLst>
          </p:cNvPr>
          <p:cNvSpPr/>
          <p:nvPr/>
        </p:nvSpPr>
        <p:spPr>
          <a:xfrm>
            <a:off x="2702750" y="2409992"/>
            <a:ext cx="376486" cy="215603"/>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a:t>
            </a:r>
          </a:p>
        </p:txBody>
      </p:sp>
      <p:sp>
        <p:nvSpPr>
          <p:cNvPr id="28" name="Rectangle 27">
            <a:extLst>
              <a:ext uri="{FF2B5EF4-FFF2-40B4-BE49-F238E27FC236}">
                <a16:creationId xmlns:a16="http://schemas.microsoft.com/office/drawing/2014/main" id="{249945BA-8065-C6BE-BB5F-B89155894EBB}"/>
              </a:ext>
            </a:extLst>
          </p:cNvPr>
          <p:cNvSpPr/>
          <p:nvPr/>
        </p:nvSpPr>
        <p:spPr>
          <a:xfrm>
            <a:off x="2711972" y="3196741"/>
            <a:ext cx="374630" cy="26046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a:t>
            </a:r>
          </a:p>
        </p:txBody>
      </p:sp>
      <p:sp>
        <p:nvSpPr>
          <p:cNvPr id="11" name="Rectangle 10">
            <a:extLst>
              <a:ext uri="{FF2B5EF4-FFF2-40B4-BE49-F238E27FC236}">
                <a16:creationId xmlns:a16="http://schemas.microsoft.com/office/drawing/2014/main" id="{BB96BFB0-F41B-43C7-4A3E-0D610F237509}"/>
              </a:ext>
            </a:extLst>
          </p:cNvPr>
          <p:cNvSpPr/>
          <p:nvPr/>
        </p:nvSpPr>
        <p:spPr>
          <a:xfrm>
            <a:off x="392635" y="4848889"/>
            <a:ext cx="1962615" cy="410776"/>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52,000</a:t>
            </a:r>
          </a:p>
        </p:txBody>
      </p:sp>
      <p:sp>
        <p:nvSpPr>
          <p:cNvPr id="30" name="Rectangle 29">
            <a:extLst>
              <a:ext uri="{FF2B5EF4-FFF2-40B4-BE49-F238E27FC236}">
                <a16:creationId xmlns:a16="http://schemas.microsoft.com/office/drawing/2014/main" id="{FA622291-3205-1C24-6851-57BC043DEFC3}"/>
              </a:ext>
            </a:extLst>
          </p:cNvPr>
          <p:cNvSpPr/>
          <p:nvPr/>
        </p:nvSpPr>
        <p:spPr>
          <a:xfrm>
            <a:off x="418440" y="4891892"/>
            <a:ext cx="339059" cy="26185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a:t>
            </a:r>
          </a:p>
        </p:txBody>
      </p:sp>
      <p:sp>
        <p:nvSpPr>
          <p:cNvPr id="31" name="Rectangle 30">
            <a:extLst>
              <a:ext uri="{FF2B5EF4-FFF2-40B4-BE49-F238E27FC236}">
                <a16:creationId xmlns:a16="http://schemas.microsoft.com/office/drawing/2014/main" id="{15AC1E22-B438-70E5-4DF9-ACC4A2410C6A}"/>
              </a:ext>
            </a:extLst>
          </p:cNvPr>
          <p:cNvSpPr/>
          <p:nvPr/>
        </p:nvSpPr>
        <p:spPr>
          <a:xfrm>
            <a:off x="2700943" y="4548294"/>
            <a:ext cx="4001038" cy="789124"/>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number of black people arrested for violating a 1921 state law prohibiting boycotts without a just or legal cause.</a:t>
            </a:r>
          </a:p>
        </p:txBody>
      </p:sp>
      <p:sp>
        <p:nvSpPr>
          <p:cNvPr id="32" name="Rectangle 31">
            <a:extLst>
              <a:ext uri="{FF2B5EF4-FFF2-40B4-BE49-F238E27FC236}">
                <a16:creationId xmlns:a16="http://schemas.microsoft.com/office/drawing/2014/main" id="{E2C46897-3680-686F-52AF-A23F56F1033A}"/>
              </a:ext>
            </a:extLst>
          </p:cNvPr>
          <p:cNvSpPr/>
          <p:nvPr/>
        </p:nvSpPr>
        <p:spPr>
          <a:xfrm>
            <a:off x="2723358" y="4580212"/>
            <a:ext cx="335686" cy="27293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a:t>
            </a:r>
          </a:p>
        </p:txBody>
      </p:sp>
      <p:sp>
        <p:nvSpPr>
          <p:cNvPr id="33" name="Rectangle 32">
            <a:extLst>
              <a:ext uri="{FF2B5EF4-FFF2-40B4-BE49-F238E27FC236}">
                <a16:creationId xmlns:a16="http://schemas.microsoft.com/office/drawing/2014/main" id="{9BF81F8E-07D5-D6B4-BF05-CA0BD32C504F}"/>
              </a:ext>
            </a:extLst>
          </p:cNvPr>
          <p:cNvSpPr/>
          <p:nvPr/>
        </p:nvSpPr>
        <p:spPr>
          <a:xfrm>
            <a:off x="2761358" y="4047525"/>
            <a:ext cx="339059" cy="20517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a:t>
            </a:r>
          </a:p>
        </p:txBody>
      </p:sp>
      <p:sp>
        <p:nvSpPr>
          <p:cNvPr id="34" name="Rectangle 33">
            <a:extLst>
              <a:ext uri="{FF2B5EF4-FFF2-40B4-BE49-F238E27FC236}">
                <a16:creationId xmlns:a16="http://schemas.microsoft.com/office/drawing/2014/main" id="{66AB4751-FF82-22BD-B74F-4D5A527AD352}"/>
              </a:ext>
            </a:extLst>
          </p:cNvPr>
          <p:cNvSpPr/>
          <p:nvPr/>
        </p:nvSpPr>
        <p:spPr>
          <a:xfrm>
            <a:off x="385204" y="5425384"/>
            <a:ext cx="1962615" cy="479939"/>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Martin Luther King Jr.</a:t>
            </a:r>
          </a:p>
        </p:txBody>
      </p:sp>
      <p:sp>
        <p:nvSpPr>
          <p:cNvPr id="35" name="Rectangle 34">
            <a:extLst>
              <a:ext uri="{FF2B5EF4-FFF2-40B4-BE49-F238E27FC236}">
                <a16:creationId xmlns:a16="http://schemas.microsoft.com/office/drawing/2014/main" id="{FEAE74CF-04CA-C2D3-A33F-0B30664FF61D}"/>
              </a:ext>
            </a:extLst>
          </p:cNvPr>
          <p:cNvSpPr/>
          <p:nvPr/>
        </p:nvSpPr>
        <p:spPr>
          <a:xfrm>
            <a:off x="411009" y="5468387"/>
            <a:ext cx="339059" cy="26185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36" name="Rectangle 35">
            <a:extLst>
              <a:ext uri="{FF2B5EF4-FFF2-40B4-BE49-F238E27FC236}">
                <a16:creationId xmlns:a16="http://schemas.microsoft.com/office/drawing/2014/main" id="{F5A1DA34-D1B8-E01D-6D1D-A652DABAEBC9}"/>
              </a:ext>
            </a:extLst>
          </p:cNvPr>
          <p:cNvSpPr/>
          <p:nvPr/>
        </p:nvSpPr>
        <p:spPr>
          <a:xfrm>
            <a:off x="2683154" y="5489880"/>
            <a:ext cx="4041241" cy="56645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These rows of city buses were reserved for white passengers only.</a:t>
            </a:r>
          </a:p>
        </p:txBody>
      </p:sp>
      <p:sp>
        <p:nvSpPr>
          <p:cNvPr id="37" name="Rectangle 36">
            <a:extLst>
              <a:ext uri="{FF2B5EF4-FFF2-40B4-BE49-F238E27FC236}">
                <a16:creationId xmlns:a16="http://schemas.microsoft.com/office/drawing/2014/main" id="{F8967D09-EFF2-FF24-EA71-2D7AFEBBA60C}"/>
              </a:ext>
            </a:extLst>
          </p:cNvPr>
          <p:cNvSpPr/>
          <p:nvPr/>
        </p:nvSpPr>
        <p:spPr>
          <a:xfrm>
            <a:off x="2717525" y="5531196"/>
            <a:ext cx="339059" cy="27293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H</a:t>
            </a:r>
          </a:p>
        </p:txBody>
      </p:sp>
      <p:sp>
        <p:nvSpPr>
          <p:cNvPr id="38" name="Rectangle 37">
            <a:extLst>
              <a:ext uri="{FF2B5EF4-FFF2-40B4-BE49-F238E27FC236}">
                <a16:creationId xmlns:a16="http://schemas.microsoft.com/office/drawing/2014/main" id="{5DC8BD37-EB69-0111-19FF-C2784AC40BE9}"/>
              </a:ext>
            </a:extLst>
          </p:cNvPr>
          <p:cNvSpPr/>
          <p:nvPr/>
        </p:nvSpPr>
        <p:spPr>
          <a:xfrm>
            <a:off x="2683154" y="6222233"/>
            <a:ext cx="4041241" cy="56645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He was brought in to help organize a massive carpool operation.</a:t>
            </a:r>
          </a:p>
        </p:txBody>
      </p:sp>
      <p:sp>
        <p:nvSpPr>
          <p:cNvPr id="39" name="Rectangle 38">
            <a:extLst>
              <a:ext uri="{FF2B5EF4-FFF2-40B4-BE49-F238E27FC236}">
                <a16:creationId xmlns:a16="http://schemas.microsoft.com/office/drawing/2014/main" id="{8DC255A9-5E27-AB55-1CE6-8B66B35ACFD5}"/>
              </a:ext>
            </a:extLst>
          </p:cNvPr>
          <p:cNvSpPr/>
          <p:nvPr/>
        </p:nvSpPr>
        <p:spPr>
          <a:xfrm>
            <a:off x="2705569" y="6254152"/>
            <a:ext cx="339059" cy="27293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a:t>
            </a:r>
          </a:p>
        </p:txBody>
      </p:sp>
      <p:sp>
        <p:nvSpPr>
          <p:cNvPr id="40" name="Rectangle 39">
            <a:extLst>
              <a:ext uri="{FF2B5EF4-FFF2-40B4-BE49-F238E27FC236}">
                <a16:creationId xmlns:a16="http://schemas.microsoft.com/office/drawing/2014/main" id="{67E68BAA-1A59-35AF-DDBB-9A15753C6210}"/>
              </a:ext>
            </a:extLst>
          </p:cNvPr>
          <p:cNvSpPr/>
          <p:nvPr/>
        </p:nvSpPr>
        <p:spPr>
          <a:xfrm>
            <a:off x="2660739" y="6957133"/>
            <a:ext cx="4041241" cy="644643"/>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He was among the first to notice the empty buses.</a:t>
            </a:r>
          </a:p>
        </p:txBody>
      </p:sp>
      <p:sp>
        <p:nvSpPr>
          <p:cNvPr id="41" name="Rectangle 40">
            <a:extLst>
              <a:ext uri="{FF2B5EF4-FFF2-40B4-BE49-F238E27FC236}">
                <a16:creationId xmlns:a16="http://schemas.microsoft.com/office/drawing/2014/main" id="{958A9D25-A5DC-04F5-7228-F83EEB09595A}"/>
              </a:ext>
            </a:extLst>
          </p:cNvPr>
          <p:cNvSpPr/>
          <p:nvPr/>
        </p:nvSpPr>
        <p:spPr>
          <a:xfrm>
            <a:off x="2683154" y="6989052"/>
            <a:ext cx="339059" cy="27293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J</a:t>
            </a:r>
          </a:p>
        </p:txBody>
      </p:sp>
      <p:sp>
        <p:nvSpPr>
          <p:cNvPr id="42" name="Rectangle 41">
            <a:extLst>
              <a:ext uri="{FF2B5EF4-FFF2-40B4-BE49-F238E27FC236}">
                <a16:creationId xmlns:a16="http://schemas.microsoft.com/office/drawing/2014/main" id="{5ADA8E90-8844-8C62-3E42-E816F81EAFD6}"/>
              </a:ext>
            </a:extLst>
          </p:cNvPr>
          <p:cNvSpPr/>
          <p:nvPr/>
        </p:nvSpPr>
        <p:spPr>
          <a:xfrm>
            <a:off x="2660739" y="7749745"/>
            <a:ext cx="4041241" cy="700526"/>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In the first week, many of those    </a:t>
            </a:r>
          </a:p>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boycotting the bus system used these to get around.</a:t>
            </a:r>
          </a:p>
        </p:txBody>
      </p:sp>
      <p:sp>
        <p:nvSpPr>
          <p:cNvPr id="43" name="Rectangle 42">
            <a:extLst>
              <a:ext uri="{FF2B5EF4-FFF2-40B4-BE49-F238E27FC236}">
                <a16:creationId xmlns:a16="http://schemas.microsoft.com/office/drawing/2014/main" id="{9232038E-210B-F277-5968-87928ECA81EA}"/>
              </a:ext>
            </a:extLst>
          </p:cNvPr>
          <p:cNvSpPr/>
          <p:nvPr/>
        </p:nvSpPr>
        <p:spPr>
          <a:xfrm>
            <a:off x="2683154" y="7781663"/>
            <a:ext cx="339059" cy="27293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a:t>
            </a:r>
          </a:p>
        </p:txBody>
      </p:sp>
      <p:sp>
        <p:nvSpPr>
          <p:cNvPr id="44" name="Rectangle 43">
            <a:extLst>
              <a:ext uri="{FF2B5EF4-FFF2-40B4-BE49-F238E27FC236}">
                <a16:creationId xmlns:a16="http://schemas.microsoft.com/office/drawing/2014/main" id="{4FD13528-74F0-8C4C-F42C-1ADE3A364132}"/>
              </a:ext>
            </a:extLst>
          </p:cNvPr>
          <p:cNvSpPr/>
          <p:nvPr/>
        </p:nvSpPr>
        <p:spPr>
          <a:xfrm>
            <a:off x="385203" y="6028845"/>
            <a:ext cx="1962615" cy="479939"/>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Taxis</a:t>
            </a:r>
          </a:p>
        </p:txBody>
      </p:sp>
      <p:sp>
        <p:nvSpPr>
          <p:cNvPr id="45" name="Rectangle 44">
            <a:extLst>
              <a:ext uri="{FF2B5EF4-FFF2-40B4-BE49-F238E27FC236}">
                <a16:creationId xmlns:a16="http://schemas.microsoft.com/office/drawing/2014/main" id="{C2C4E641-BF81-C7A3-1083-06F28ABAACBB}"/>
              </a:ext>
            </a:extLst>
          </p:cNvPr>
          <p:cNvSpPr/>
          <p:nvPr/>
        </p:nvSpPr>
        <p:spPr>
          <a:xfrm>
            <a:off x="392635" y="6059460"/>
            <a:ext cx="339059" cy="26185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46" name="Rectangle 45">
            <a:extLst>
              <a:ext uri="{FF2B5EF4-FFF2-40B4-BE49-F238E27FC236}">
                <a16:creationId xmlns:a16="http://schemas.microsoft.com/office/drawing/2014/main" id="{85D3F1FB-9FD5-5047-39CC-100D45A459B2}"/>
              </a:ext>
            </a:extLst>
          </p:cNvPr>
          <p:cNvSpPr/>
          <p:nvPr/>
        </p:nvSpPr>
        <p:spPr>
          <a:xfrm>
            <a:off x="385203" y="6668620"/>
            <a:ext cx="1962615" cy="479939"/>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T. J. Jemison</a:t>
            </a:r>
          </a:p>
        </p:txBody>
      </p:sp>
      <p:sp>
        <p:nvSpPr>
          <p:cNvPr id="47" name="Rectangle 46">
            <a:extLst>
              <a:ext uri="{FF2B5EF4-FFF2-40B4-BE49-F238E27FC236}">
                <a16:creationId xmlns:a16="http://schemas.microsoft.com/office/drawing/2014/main" id="{1B6FF3D0-18D5-0531-89BB-CBC2583457A3}"/>
              </a:ext>
            </a:extLst>
          </p:cNvPr>
          <p:cNvSpPr/>
          <p:nvPr/>
        </p:nvSpPr>
        <p:spPr>
          <a:xfrm>
            <a:off x="392635" y="6699235"/>
            <a:ext cx="475466" cy="23576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56" name="Rectangle 55">
            <a:extLst>
              <a:ext uri="{FF2B5EF4-FFF2-40B4-BE49-F238E27FC236}">
                <a16:creationId xmlns:a16="http://schemas.microsoft.com/office/drawing/2014/main" id="{70D3A618-33F4-96C0-7EA8-9159643C5CB2}"/>
              </a:ext>
            </a:extLst>
          </p:cNvPr>
          <p:cNvSpPr/>
          <p:nvPr/>
        </p:nvSpPr>
        <p:spPr>
          <a:xfrm>
            <a:off x="385203" y="7354240"/>
            <a:ext cx="1962615" cy="479939"/>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115</a:t>
            </a:r>
          </a:p>
        </p:txBody>
      </p:sp>
      <p:sp>
        <p:nvSpPr>
          <p:cNvPr id="57" name="Rectangle 56">
            <a:extLst>
              <a:ext uri="{FF2B5EF4-FFF2-40B4-BE49-F238E27FC236}">
                <a16:creationId xmlns:a16="http://schemas.microsoft.com/office/drawing/2014/main" id="{8A10CBBA-442F-F304-82BA-FBBCBEBAEBDF}"/>
              </a:ext>
            </a:extLst>
          </p:cNvPr>
          <p:cNvSpPr/>
          <p:nvPr/>
        </p:nvSpPr>
        <p:spPr>
          <a:xfrm>
            <a:off x="392635" y="7384855"/>
            <a:ext cx="475466" cy="23576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11</a:t>
            </a:r>
          </a:p>
        </p:txBody>
      </p:sp>
    </p:spTree>
    <p:extLst>
      <p:ext uri="{BB962C8B-B14F-4D97-AF65-F5344CB8AC3E}">
        <p14:creationId xmlns:p14="http://schemas.microsoft.com/office/powerpoint/2010/main" val="2981602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LITTLE ROCK NINE</a:t>
            </a:r>
          </a:p>
        </p:txBody>
      </p:sp>
      <p:sp>
        <p:nvSpPr>
          <p:cNvPr id="3" name="Rectangle 2">
            <a:extLst>
              <a:ext uri="{FF2B5EF4-FFF2-40B4-BE49-F238E27FC236}">
                <a16:creationId xmlns:a16="http://schemas.microsoft.com/office/drawing/2014/main" id="{FFAE43CD-89D9-5217-6746-75678AC8DF0A}"/>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A3571D6-DFCC-16C8-00B1-8C681C3D0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FB62C16B-8286-D47B-4A08-E6BBA0A96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D2809F58-F27F-8407-F498-F7E1B22C1ADE}"/>
              </a:ext>
            </a:extLst>
          </p:cNvPr>
          <p:cNvSpPr/>
          <p:nvPr/>
        </p:nvSpPr>
        <p:spPr>
          <a:xfrm>
            <a:off x="109182" y="836766"/>
            <a:ext cx="6639636" cy="184621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 September 4, 1957, nine African American students attempted to enter Little Rock (Arkansas) Central High school. The nine students, escorted by National Association for the Advancement of Colored People (NAACP) representative Daisy Bates, were turned away by National Guard troops stationed at the high school by the state’s governor, Orval Faubus. On September 23, the nine entered the school for the first time, escorted by local police, but were later removed after segregationists threatened to riot outside the school building. On September 25, accompanied by troops from the 101st Airborne Division, the nine were escorted back into Central for their first full day of classes.</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3E2F6C5B-3414-DD19-F615-D7E47ADB3C19}"/>
              </a:ext>
            </a:extLst>
          </p:cNvPr>
          <p:cNvSpPr/>
          <p:nvPr/>
        </p:nvSpPr>
        <p:spPr>
          <a:xfrm>
            <a:off x="109182" y="2781254"/>
            <a:ext cx="6639636" cy="86135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Read the assigned resource on journalist Daisy Bates in </a:t>
            </a:r>
            <a:r>
              <a:rPr lang="en-US" sz="1300" i="1" dirty="0">
                <a:solidFill>
                  <a:schemeClr val="bg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Using the information from the reading, complete the crossword puzzle. Highlighted boxes will reveal code. Record code on group answer sheet and get approval before moving on to task 5. </a:t>
            </a:r>
          </a:p>
        </p:txBody>
      </p:sp>
      <p:sp>
        <p:nvSpPr>
          <p:cNvPr id="22" name="Rectangle 21">
            <a:extLst>
              <a:ext uri="{FF2B5EF4-FFF2-40B4-BE49-F238E27FC236}">
                <a16:creationId xmlns:a16="http://schemas.microsoft.com/office/drawing/2014/main" id="{D6D8349E-0331-576A-B04F-82674B3FDB08}"/>
              </a:ext>
            </a:extLst>
          </p:cNvPr>
          <p:cNvSpPr/>
          <p:nvPr/>
        </p:nvSpPr>
        <p:spPr>
          <a:xfrm>
            <a:off x="0" y="4843328"/>
            <a:ext cx="1596788" cy="78058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23" name="Rectangle 22">
            <a:extLst>
              <a:ext uri="{FF2B5EF4-FFF2-40B4-BE49-F238E27FC236}">
                <a16:creationId xmlns:a16="http://schemas.microsoft.com/office/drawing/2014/main" id="{7FF7669C-7509-7948-8DE9-DEC770DA9D51}"/>
              </a:ext>
            </a:extLst>
          </p:cNvPr>
          <p:cNvSpPr/>
          <p:nvPr/>
        </p:nvSpPr>
        <p:spPr>
          <a:xfrm>
            <a:off x="1596788" y="4843328"/>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LITTLE ROCK NINE</a:t>
            </a:r>
          </a:p>
        </p:txBody>
      </p:sp>
      <p:sp>
        <p:nvSpPr>
          <p:cNvPr id="27" name="TextBox 26">
            <a:extLst>
              <a:ext uri="{FF2B5EF4-FFF2-40B4-BE49-F238E27FC236}">
                <a16:creationId xmlns:a16="http://schemas.microsoft.com/office/drawing/2014/main" id="{C9111D37-602C-EFCE-046A-C55823251634}"/>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28" name="Rectangle 27">
            <a:extLst>
              <a:ext uri="{FF2B5EF4-FFF2-40B4-BE49-F238E27FC236}">
                <a16:creationId xmlns:a16="http://schemas.microsoft.com/office/drawing/2014/main" id="{8C80942F-AE85-EE44-0E80-2EEB6D833FA9}"/>
              </a:ext>
            </a:extLst>
          </p:cNvPr>
          <p:cNvSpPr/>
          <p:nvPr/>
        </p:nvSpPr>
        <p:spPr>
          <a:xfrm>
            <a:off x="0" y="3743596"/>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5E70731B-CF3F-37A3-A876-4063569CE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3979455"/>
            <a:ext cx="1671241" cy="157320"/>
          </a:xfrm>
          <a:prstGeom prst="rect">
            <a:avLst/>
          </a:prstGeom>
        </p:spPr>
      </p:pic>
      <p:pic>
        <p:nvPicPr>
          <p:cNvPr id="30" name="Picture 29" descr="Logo&#10;&#10;Description automatically generated">
            <a:extLst>
              <a:ext uri="{FF2B5EF4-FFF2-40B4-BE49-F238E27FC236}">
                <a16:creationId xmlns:a16="http://schemas.microsoft.com/office/drawing/2014/main" id="{652CDB98-7C96-4410-35F8-183266843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3913510"/>
            <a:ext cx="992459" cy="289209"/>
          </a:xfrm>
          <a:prstGeom prst="rect">
            <a:avLst/>
          </a:prstGeom>
        </p:spPr>
      </p:pic>
      <p:sp>
        <p:nvSpPr>
          <p:cNvPr id="9" name="Rectangle 8">
            <a:extLst>
              <a:ext uri="{FF2B5EF4-FFF2-40B4-BE49-F238E27FC236}">
                <a16:creationId xmlns:a16="http://schemas.microsoft.com/office/drawing/2014/main" id="{6FF44ACE-7BAE-4692-948C-5F96A5AFB33C}"/>
              </a:ext>
            </a:extLst>
          </p:cNvPr>
          <p:cNvSpPr/>
          <p:nvPr/>
        </p:nvSpPr>
        <p:spPr>
          <a:xfrm>
            <a:off x="75697" y="5713405"/>
            <a:ext cx="6639636" cy="184621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 September 4, 1957, nine African American students attempted to enter Little Rock (Arkansas) Central High school. The nine students, escorted by National Association for the Advancement of Colored People (NAACP) representative Daisy Bates, were turned away by National Guard troops stationed at the high school by the state’s governor, Orval Faubus. On September 23, the nine entered the school for the first time, escorted by local police, but were later removed after segregationists threatened to riot outside the school building. On September 25, accompanied by troops from the 101st Airborne Division, the nine were escorted back into Central for their first full day of classes.</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C336ABCA-D18A-AC33-E27F-1B06621A0E6F}"/>
              </a:ext>
            </a:extLst>
          </p:cNvPr>
          <p:cNvSpPr/>
          <p:nvPr/>
        </p:nvSpPr>
        <p:spPr>
          <a:xfrm>
            <a:off x="75697" y="7657893"/>
            <a:ext cx="6639636" cy="861356"/>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Read the assigned resource on journalist Daisy Bates in </a:t>
            </a:r>
            <a:r>
              <a:rPr lang="en-US" sz="1300" i="1" dirty="0">
                <a:solidFill>
                  <a:schemeClr val="bg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Using the information from the reading, complete the crossword puzzle. Highlighted boxes will reveal code. Record code on group answer sheet and get approval before moving on to task 5. </a:t>
            </a:r>
          </a:p>
        </p:txBody>
      </p:sp>
    </p:spTree>
    <p:extLst>
      <p:ext uri="{BB962C8B-B14F-4D97-AF65-F5344CB8AC3E}">
        <p14:creationId xmlns:p14="http://schemas.microsoft.com/office/powerpoint/2010/main" val="4289120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677E1B-224F-1F5F-FD76-E8D1F22C0355}"/>
              </a:ext>
            </a:extLst>
          </p:cNvPr>
          <p:cNvPicPr>
            <a:picLocks noChangeAspect="1"/>
          </p:cNvPicPr>
          <p:nvPr/>
        </p:nvPicPr>
        <p:blipFill rotWithShape="1">
          <a:blip r:embed="rId2"/>
          <a:srcRect t="4747"/>
          <a:stretch/>
        </p:blipFill>
        <p:spPr>
          <a:xfrm>
            <a:off x="756864" y="1304260"/>
            <a:ext cx="5344271" cy="5444458"/>
          </a:xfrm>
          <a:prstGeom prst="rect">
            <a:avLst/>
          </a:prstGeom>
        </p:spPr>
      </p:pic>
      <p:sp>
        <p:nvSpPr>
          <p:cNvPr id="5" name="Rectangle 4">
            <a:extLst>
              <a:ext uri="{FF2B5EF4-FFF2-40B4-BE49-F238E27FC236}">
                <a16:creationId xmlns:a16="http://schemas.microsoft.com/office/drawing/2014/main" id="{AD361548-66D8-42FF-30AD-ABFAEE04D61C}"/>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F401D01-E51F-3406-6CF4-3778CEE63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7" name="Picture 6" descr="Logo&#10;&#10;Description automatically generated">
            <a:extLst>
              <a:ext uri="{FF2B5EF4-FFF2-40B4-BE49-F238E27FC236}">
                <a16:creationId xmlns:a16="http://schemas.microsoft.com/office/drawing/2014/main" id="{82FFCFB9-236C-1C0C-A445-483E68DAA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0" name="Rectangle 9">
            <a:extLst>
              <a:ext uri="{FF2B5EF4-FFF2-40B4-BE49-F238E27FC236}">
                <a16:creationId xmlns:a16="http://schemas.microsoft.com/office/drawing/2014/main" id="{845CC772-5414-CBB2-930C-DDC3EE8D05C9}"/>
              </a:ext>
            </a:extLst>
          </p:cNvPr>
          <p:cNvSpPr/>
          <p:nvPr/>
        </p:nvSpPr>
        <p:spPr>
          <a:xfrm>
            <a:off x="0" y="0"/>
            <a:ext cx="1596788" cy="78058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11" name="Rectangle 10">
            <a:extLst>
              <a:ext uri="{FF2B5EF4-FFF2-40B4-BE49-F238E27FC236}">
                <a16:creationId xmlns:a16="http://schemas.microsoft.com/office/drawing/2014/main" id="{B875E0A0-C42D-B4ED-87DE-CBC7C26553C3}"/>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CROSSWORD</a:t>
            </a:r>
          </a:p>
        </p:txBody>
      </p:sp>
      <p:sp>
        <p:nvSpPr>
          <p:cNvPr id="2" name="Rectangle 1">
            <a:extLst>
              <a:ext uri="{FF2B5EF4-FFF2-40B4-BE49-F238E27FC236}">
                <a16:creationId xmlns:a16="http://schemas.microsoft.com/office/drawing/2014/main" id="{7F4BE63A-7262-41F3-4607-E184EB497FA7}"/>
              </a:ext>
            </a:extLst>
          </p:cNvPr>
          <p:cNvSpPr/>
          <p:nvPr/>
        </p:nvSpPr>
        <p:spPr>
          <a:xfrm>
            <a:off x="3155950" y="145508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CD9D21D-79D4-DCAD-7A8E-13F37A8835AB}"/>
              </a:ext>
            </a:extLst>
          </p:cNvPr>
          <p:cNvSpPr/>
          <p:nvPr/>
        </p:nvSpPr>
        <p:spPr>
          <a:xfrm>
            <a:off x="3625850" y="145508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AC2F2C-9E67-BC9E-3927-1F7C1E7FC306}"/>
              </a:ext>
            </a:extLst>
          </p:cNvPr>
          <p:cNvSpPr/>
          <p:nvPr/>
        </p:nvSpPr>
        <p:spPr>
          <a:xfrm>
            <a:off x="2692400" y="261078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3B4C19-F0F7-B5EB-88DC-810190EAE4B1}"/>
              </a:ext>
            </a:extLst>
          </p:cNvPr>
          <p:cNvSpPr/>
          <p:nvPr/>
        </p:nvSpPr>
        <p:spPr>
          <a:xfrm>
            <a:off x="1060087" y="308703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E590B5-F912-E679-27C1-DCE9BC7375FB}"/>
              </a:ext>
            </a:extLst>
          </p:cNvPr>
          <p:cNvSpPr/>
          <p:nvPr/>
        </p:nvSpPr>
        <p:spPr>
          <a:xfrm>
            <a:off x="2000250" y="355693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113198-42F0-3B0C-E0B4-EA08A08E86C0}"/>
              </a:ext>
            </a:extLst>
          </p:cNvPr>
          <p:cNvSpPr/>
          <p:nvPr/>
        </p:nvSpPr>
        <p:spPr>
          <a:xfrm>
            <a:off x="3853842" y="332198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97BEA14-8479-0FC4-545F-913905DEC688}"/>
              </a:ext>
            </a:extLst>
          </p:cNvPr>
          <p:cNvSpPr/>
          <p:nvPr/>
        </p:nvSpPr>
        <p:spPr>
          <a:xfrm>
            <a:off x="3396642" y="354423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A15C1AD-C743-2130-B820-4035EF88A989}"/>
              </a:ext>
            </a:extLst>
          </p:cNvPr>
          <p:cNvSpPr/>
          <p:nvPr/>
        </p:nvSpPr>
        <p:spPr>
          <a:xfrm>
            <a:off x="4311042" y="355693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1BB2B3-E5B3-0D14-21DF-B5198BEC755C}"/>
              </a:ext>
            </a:extLst>
          </p:cNvPr>
          <p:cNvSpPr/>
          <p:nvPr/>
        </p:nvSpPr>
        <p:spPr>
          <a:xfrm>
            <a:off x="4304692" y="378553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C35760-000A-4BCE-E96D-05D996406204}"/>
              </a:ext>
            </a:extLst>
          </p:cNvPr>
          <p:cNvSpPr/>
          <p:nvPr/>
        </p:nvSpPr>
        <p:spPr>
          <a:xfrm>
            <a:off x="1060087" y="424273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CB33027-C2C4-7DB2-08A4-75285972060F}"/>
              </a:ext>
            </a:extLst>
          </p:cNvPr>
          <p:cNvSpPr/>
          <p:nvPr/>
        </p:nvSpPr>
        <p:spPr>
          <a:xfrm>
            <a:off x="2920637" y="425543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B197A85-CA07-9AE8-05EE-447F544C3A0E}"/>
              </a:ext>
            </a:extLst>
          </p:cNvPr>
          <p:cNvSpPr/>
          <p:nvPr/>
        </p:nvSpPr>
        <p:spPr>
          <a:xfrm>
            <a:off x="4323987" y="424908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9817DE4-4FB3-0A92-1D86-0F9AB5AD9716}"/>
              </a:ext>
            </a:extLst>
          </p:cNvPr>
          <p:cNvSpPr/>
          <p:nvPr/>
        </p:nvSpPr>
        <p:spPr>
          <a:xfrm>
            <a:off x="2234837" y="471263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EDE8081-74FB-5DB6-4C67-EB7B9641318D}"/>
              </a:ext>
            </a:extLst>
          </p:cNvPr>
          <p:cNvSpPr/>
          <p:nvPr/>
        </p:nvSpPr>
        <p:spPr>
          <a:xfrm>
            <a:off x="2457087" y="516983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4C05E79-3BA8-D8C1-88F5-AEC35F0CC2F2}"/>
              </a:ext>
            </a:extLst>
          </p:cNvPr>
          <p:cNvSpPr/>
          <p:nvPr/>
        </p:nvSpPr>
        <p:spPr>
          <a:xfrm>
            <a:off x="1529987" y="562703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FC0075-9CD9-3DD0-5FA3-CD06E63EACD7}"/>
              </a:ext>
            </a:extLst>
          </p:cNvPr>
          <p:cNvSpPr/>
          <p:nvPr/>
        </p:nvSpPr>
        <p:spPr>
          <a:xfrm>
            <a:off x="3625487" y="5639738"/>
            <a:ext cx="196850" cy="18956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231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390855-E856-3ECB-7C21-C8E5A5F11848}"/>
              </a:ext>
            </a:extLst>
          </p:cNvPr>
          <p:cNvSpPr txBox="1"/>
          <p:nvPr/>
        </p:nvSpPr>
        <p:spPr>
          <a:xfrm>
            <a:off x="79004" y="1107791"/>
            <a:ext cx="3035568" cy="6355586"/>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Down:</a:t>
            </a:r>
          </a:p>
          <a:p>
            <a:r>
              <a:rPr lang="en-US" sz="1100" dirty="0">
                <a:latin typeface="Open Sans" panose="020B0606030504020204" pitchFamily="34" charset="0"/>
                <a:ea typeface="Open Sans" panose="020B0606030504020204" pitchFamily="34" charset="0"/>
                <a:cs typeface="Open Sans" panose="020B0606030504020204" pitchFamily="34" charset="0"/>
              </a:rPr>
              <a:t>1. The attack on Eckford set off a round of mob violence in the city that lasted ____________________days.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2. Bates and her husband used their savings to lease the ____________________State Press.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3. On September 2, 1957, the Arkansas National Guard were summoned to Central High School to prevent an outbreak of ______________.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5. The paper that strived for better social and economic conditions for blacks throughout the state, and it exposed police ____________________in Little Rock.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7. Daisy Bates was raised by __________ parents.</a:t>
            </a:r>
          </a:p>
          <a:p>
            <a:r>
              <a:rPr lang="en-US" sz="1100" dirty="0">
                <a:latin typeface="Open Sans" panose="020B0606030504020204" pitchFamily="34" charset="0"/>
                <a:ea typeface="Open Sans" panose="020B0606030504020204" pitchFamily="34" charset="0"/>
                <a:cs typeface="Open Sans" panose="020B0606030504020204" pitchFamily="34" charset="0"/>
              </a:rPr>
              <a:t> </a:t>
            </a:r>
          </a:p>
          <a:p>
            <a:r>
              <a:rPr lang="en-US" sz="1100" dirty="0">
                <a:latin typeface="Open Sans" panose="020B0606030504020204" pitchFamily="34" charset="0"/>
                <a:ea typeface="Open Sans" panose="020B0606030504020204" pitchFamily="34" charset="0"/>
                <a:cs typeface="Open Sans" panose="020B0606030504020204" pitchFamily="34" charset="0"/>
              </a:rPr>
              <a:t>8. President Dwight D. Eisenhower _______________________all units of the Arkansas National Guard and ordered Secretary of Defense Charles Wilson to enforce the integration laws.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11. The rock had a note attached: "Stone this time, ______________ next.“</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14.On August 22, 1957, a rock was thrown through the front _______________of Bates's home.</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16. Only __________ students agreed to attend an integrated school.</a:t>
            </a:r>
          </a:p>
        </p:txBody>
      </p:sp>
      <p:sp>
        <p:nvSpPr>
          <p:cNvPr id="5" name="TextBox 4">
            <a:extLst>
              <a:ext uri="{FF2B5EF4-FFF2-40B4-BE49-F238E27FC236}">
                <a16:creationId xmlns:a16="http://schemas.microsoft.com/office/drawing/2014/main" id="{44C4345A-7DEE-4768-BC40-FC0BA0E48AA7}"/>
              </a:ext>
            </a:extLst>
          </p:cNvPr>
          <p:cNvSpPr txBox="1"/>
          <p:nvPr/>
        </p:nvSpPr>
        <p:spPr>
          <a:xfrm>
            <a:off x="3366340" y="1107791"/>
            <a:ext cx="3303769" cy="6694140"/>
          </a:xfrm>
          <a:prstGeom prst="rect">
            <a:avLst/>
          </a:prstGeom>
          <a:noFill/>
        </p:spPr>
        <p:txBody>
          <a:bodyPr wrap="square" rtlCol="0">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Across</a:t>
            </a:r>
            <a:r>
              <a:rPr lang="en-US" sz="1100" dirty="0">
                <a:latin typeface="Open Sans" panose="020B0606030504020204" pitchFamily="34" charset="0"/>
                <a:ea typeface="Open Sans" panose="020B0606030504020204" pitchFamily="34" charset="0"/>
                <a:cs typeface="Open Sans" panose="020B0606030504020204" pitchFamily="34" charset="0"/>
              </a:rPr>
              <a:t>:</a:t>
            </a:r>
          </a:p>
          <a:p>
            <a:r>
              <a:rPr lang="en-US" sz="1100" dirty="0">
                <a:latin typeface="Open Sans" panose="020B0606030504020204" pitchFamily="34" charset="0"/>
                <a:ea typeface="Open Sans" panose="020B0606030504020204" pitchFamily="34" charset="0"/>
                <a:cs typeface="Open Sans" panose="020B0606030504020204" pitchFamily="34" charset="0"/>
              </a:rPr>
              <a:t>4. Wilson ordered a thousand _______________________to the area, and President Eisenhower went on television to announce that the troops would enforce federal law in Little Rock.</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6. On October 31, the Little Rock City Council ordered the chief of police to arrest _____________, and she was eventually fined one hundred dollars.</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9. Daisy Bates took the children to the white public school with photographers from the State Press and other newspapers present to see if they could _____________ in the school.</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10. Daisy attended a segregated public school in </a:t>
            </a:r>
            <a:r>
              <a:rPr lang="en-US" sz="1100" dirty="0" err="1">
                <a:latin typeface="Open Sans" panose="020B0606030504020204" pitchFamily="34" charset="0"/>
                <a:ea typeface="Open Sans" panose="020B0606030504020204" pitchFamily="34" charset="0"/>
                <a:cs typeface="Open Sans" panose="020B0606030504020204" pitchFamily="34" charset="0"/>
              </a:rPr>
              <a:t>Huttig</a:t>
            </a:r>
            <a:r>
              <a:rPr lang="en-US" sz="1100" dirty="0">
                <a:latin typeface="Open Sans" panose="020B0606030504020204" pitchFamily="34" charset="0"/>
                <a:ea typeface="Open Sans" panose="020B0606030504020204" pitchFamily="34" charset="0"/>
                <a:cs typeface="Open Sans" panose="020B0606030504020204" pitchFamily="34" charset="0"/>
              </a:rPr>
              <a:t>, where the students used textbooks that were ______________from the white school.</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12. Elizabeth _____________________ displayed dignity under pressure and became a source of inspiration to other black people.</a:t>
            </a:r>
            <a:endParaRPr lang="en-US" sz="1100" b="1" dirty="0">
              <a:latin typeface="Open Sans" panose="020B0606030504020204" pitchFamily="34" charset="0"/>
              <a:ea typeface="Open Sans" panose="020B0606030504020204" pitchFamily="34" charset="0"/>
              <a:cs typeface="Open Sans" panose="020B0606030504020204" pitchFamily="34" charset="0"/>
            </a:endParaRPr>
          </a:p>
          <a:p>
            <a:endParaRPr lang="en-US" sz="1100" b="1"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13. "She was a good infighter, persistent, intelligent, _______________________—a woman who made a choice of this career fully aware of its dangers to her person and also its rewards in the prestige and service of her people," Elizabeth Huckaby, vice-principal of Central, once said of Bates.</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15. On August 29, 1957, Judge Murray O. Reed issued an __________________ halting the integration of Central High School based on a rumor that white and black children were forming gangs, with some of them carrying knives and guns.</a:t>
            </a:r>
          </a:p>
        </p:txBody>
      </p:sp>
      <p:sp>
        <p:nvSpPr>
          <p:cNvPr id="6" name="Rectangle 5">
            <a:extLst>
              <a:ext uri="{FF2B5EF4-FFF2-40B4-BE49-F238E27FC236}">
                <a16:creationId xmlns:a16="http://schemas.microsoft.com/office/drawing/2014/main" id="{8149B4F9-A01B-4EA3-22C5-7283A798386B}"/>
              </a:ext>
            </a:extLst>
          </p:cNvPr>
          <p:cNvSpPr/>
          <p:nvPr/>
        </p:nvSpPr>
        <p:spPr>
          <a:xfrm>
            <a:off x="0" y="0"/>
            <a:ext cx="1596788" cy="78058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7" name="Rectangle 6">
            <a:extLst>
              <a:ext uri="{FF2B5EF4-FFF2-40B4-BE49-F238E27FC236}">
                <a16:creationId xmlns:a16="http://schemas.microsoft.com/office/drawing/2014/main" id="{91E52E04-4752-FA72-8DD9-9C0526A6C985}"/>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CROSSWORD CLUES</a:t>
            </a:r>
          </a:p>
        </p:txBody>
      </p:sp>
      <p:sp>
        <p:nvSpPr>
          <p:cNvPr id="8" name="Rectangle 7">
            <a:extLst>
              <a:ext uri="{FF2B5EF4-FFF2-40B4-BE49-F238E27FC236}">
                <a16:creationId xmlns:a16="http://schemas.microsoft.com/office/drawing/2014/main" id="{D807E109-E60C-7631-A749-7B1C14AA2519}"/>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C352259-783A-5B3D-11C0-7C4AAB2D3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0" name="Picture 9" descr="Logo&#10;&#10;Description automatically generated">
            <a:extLst>
              <a:ext uri="{FF2B5EF4-FFF2-40B4-BE49-F238E27FC236}">
                <a16:creationId xmlns:a16="http://schemas.microsoft.com/office/drawing/2014/main" id="{B0A8C708-B67E-F322-F0BE-036E4EAF2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Tree>
    <p:extLst>
      <p:ext uri="{BB962C8B-B14F-4D97-AF65-F5344CB8AC3E}">
        <p14:creationId xmlns:p14="http://schemas.microsoft.com/office/powerpoint/2010/main" val="2302448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4845"/>
            <a:ext cx="1596788" cy="78058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SIT-IN MOVEMENT</a:t>
            </a:r>
          </a:p>
        </p:txBody>
      </p:sp>
      <p:sp>
        <p:nvSpPr>
          <p:cNvPr id="3" name="Rectangle 2">
            <a:extLst>
              <a:ext uri="{FF2B5EF4-FFF2-40B4-BE49-F238E27FC236}">
                <a16:creationId xmlns:a16="http://schemas.microsoft.com/office/drawing/2014/main" id="{62A3FBAA-3663-3C57-39B0-920130D8356D}"/>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22A949-8AB8-D6A3-C081-DBBEACC04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AE44266B-BE8D-97D4-2E83-E61A596DD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A54811BA-FF7D-1AC8-E386-4DDAF613C89A}"/>
              </a:ext>
            </a:extLst>
          </p:cNvPr>
          <p:cNvSpPr/>
          <p:nvPr/>
        </p:nvSpPr>
        <p:spPr>
          <a:xfrm>
            <a:off x="109182" y="945654"/>
            <a:ext cx="6639636" cy="1457303"/>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0" i="0" dirty="0">
                <a:solidFill>
                  <a:schemeClr val="tx1"/>
                </a:solidFill>
                <a:effectLst/>
                <a:latin typeface="Open Sans" panose="020B0606030504020204" pitchFamily="34" charset="0"/>
              </a:rPr>
              <a:t>In February 1960 a group of black college students in Greensboro, North Carolina, refused to leave a whites-only lunch counter at which they were denied service. Their demonstration began the sit-in movement, a series of peaceful protests that brought renewed national attention to the injustices of the segregated South and eventually forced the federal government to protect the rights of African Americans actively.</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062DAB19-57E3-FC55-6C6D-5B99F3E6987A}"/>
              </a:ext>
            </a:extLst>
          </p:cNvPr>
          <p:cNvSpPr/>
          <p:nvPr/>
        </p:nvSpPr>
        <p:spPr>
          <a:xfrm>
            <a:off x="109182" y="2627227"/>
            <a:ext cx="6639636" cy="107331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article on The Sit-In Movement in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Circle the letters of the statements that are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TRUE</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This will reveal your code. Record code on group answer sheet and get approval before moving on to task 6. </a:t>
            </a:r>
          </a:p>
        </p:txBody>
      </p:sp>
      <p:sp>
        <p:nvSpPr>
          <p:cNvPr id="10" name="Rectangle 9">
            <a:extLst>
              <a:ext uri="{FF2B5EF4-FFF2-40B4-BE49-F238E27FC236}">
                <a16:creationId xmlns:a16="http://schemas.microsoft.com/office/drawing/2014/main" id="{A785D56C-713F-8849-BFCA-F6F72DF79608}"/>
              </a:ext>
            </a:extLst>
          </p:cNvPr>
          <p:cNvSpPr/>
          <p:nvPr/>
        </p:nvSpPr>
        <p:spPr>
          <a:xfrm>
            <a:off x="0" y="4696041"/>
            <a:ext cx="1596788" cy="78058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p>
        </p:txBody>
      </p:sp>
      <p:sp>
        <p:nvSpPr>
          <p:cNvPr id="11" name="Rectangle 10">
            <a:extLst>
              <a:ext uri="{FF2B5EF4-FFF2-40B4-BE49-F238E27FC236}">
                <a16:creationId xmlns:a16="http://schemas.microsoft.com/office/drawing/2014/main" id="{CA94A596-B67A-88F5-B254-177666627CB2}"/>
              </a:ext>
            </a:extLst>
          </p:cNvPr>
          <p:cNvSpPr/>
          <p:nvPr/>
        </p:nvSpPr>
        <p:spPr>
          <a:xfrm>
            <a:off x="1596788" y="4696041"/>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SIT-IN MOVEMENT</a:t>
            </a:r>
          </a:p>
        </p:txBody>
      </p:sp>
      <p:sp>
        <p:nvSpPr>
          <p:cNvPr id="15" name="Rectangle 14">
            <a:extLst>
              <a:ext uri="{FF2B5EF4-FFF2-40B4-BE49-F238E27FC236}">
                <a16:creationId xmlns:a16="http://schemas.microsoft.com/office/drawing/2014/main" id="{EB76BFF4-D58A-8490-D99A-D79B1285AE96}"/>
              </a:ext>
            </a:extLst>
          </p:cNvPr>
          <p:cNvSpPr/>
          <p:nvPr/>
        </p:nvSpPr>
        <p:spPr>
          <a:xfrm>
            <a:off x="0" y="3931477"/>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F4108C5-9879-727F-AF94-946306E3C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67336"/>
            <a:ext cx="1671241" cy="157320"/>
          </a:xfrm>
          <a:prstGeom prst="rect">
            <a:avLst/>
          </a:prstGeom>
        </p:spPr>
      </p:pic>
      <p:pic>
        <p:nvPicPr>
          <p:cNvPr id="17" name="Picture 16" descr="Logo&#10;&#10;Description automatically generated">
            <a:extLst>
              <a:ext uri="{FF2B5EF4-FFF2-40B4-BE49-F238E27FC236}">
                <a16:creationId xmlns:a16="http://schemas.microsoft.com/office/drawing/2014/main" id="{4B8651AB-1F3B-49B2-6B33-B28CD08F8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101391"/>
            <a:ext cx="992459" cy="289209"/>
          </a:xfrm>
          <a:prstGeom prst="rect">
            <a:avLst/>
          </a:prstGeom>
        </p:spPr>
      </p:pic>
      <p:sp>
        <p:nvSpPr>
          <p:cNvPr id="18" name="TextBox 17">
            <a:extLst>
              <a:ext uri="{FF2B5EF4-FFF2-40B4-BE49-F238E27FC236}">
                <a16:creationId xmlns:a16="http://schemas.microsoft.com/office/drawing/2014/main" id="{266C6A15-52C2-0C29-50E4-7A0D269EDB50}"/>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20" name="Rectangle 19">
            <a:extLst>
              <a:ext uri="{FF2B5EF4-FFF2-40B4-BE49-F238E27FC236}">
                <a16:creationId xmlns:a16="http://schemas.microsoft.com/office/drawing/2014/main" id="{40C6804B-2721-8284-5EA4-BB644B5DEF98}"/>
              </a:ext>
            </a:extLst>
          </p:cNvPr>
          <p:cNvSpPr/>
          <p:nvPr/>
        </p:nvSpPr>
        <p:spPr>
          <a:xfrm>
            <a:off x="109182" y="7344631"/>
            <a:ext cx="6639636" cy="107331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article on The Sit-In Movement in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Circle the letters of the statements that are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TRUE</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This will reveal your code. Record code on group answer sheet and get approval before moving on to task 6. </a:t>
            </a:r>
          </a:p>
        </p:txBody>
      </p:sp>
      <p:sp>
        <p:nvSpPr>
          <p:cNvPr id="9" name="Rectangle 8">
            <a:extLst>
              <a:ext uri="{FF2B5EF4-FFF2-40B4-BE49-F238E27FC236}">
                <a16:creationId xmlns:a16="http://schemas.microsoft.com/office/drawing/2014/main" id="{052B6CAA-B436-906F-0DF8-030A21596657}"/>
              </a:ext>
            </a:extLst>
          </p:cNvPr>
          <p:cNvSpPr/>
          <p:nvPr/>
        </p:nvSpPr>
        <p:spPr>
          <a:xfrm>
            <a:off x="224467" y="5646540"/>
            <a:ext cx="6639636" cy="1457303"/>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0" i="0" dirty="0">
                <a:solidFill>
                  <a:schemeClr val="tx1"/>
                </a:solidFill>
                <a:effectLst/>
                <a:latin typeface="Open Sans" panose="020B0606030504020204" pitchFamily="34" charset="0"/>
              </a:rPr>
              <a:t>In February 1960 a group of black college students in Greensboro, North Carolina, refused to leave a whites-only lunch counter at which they were denied service. Their demonstration began the sit-in movement, a series of peaceful protests that brought renewed national attention to the injustices of the segregated South and eventually forced the federal government to protect the rights of African Americans actively.</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24441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764F26-A278-DDC4-6169-E3B57E35767C}"/>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722042F-9294-56D1-3ABB-AA7F7547B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049DF8DD-F021-03E5-5571-1FD2D3DB9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aphicFrame>
        <p:nvGraphicFramePr>
          <p:cNvPr id="6" name="Table 6">
            <a:extLst>
              <a:ext uri="{FF2B5EF4-FFF2-40B4-BE49-F238E27FC236}">
                <a16:creationId xmlns:a16="http://schemas.microsoft.com/office/drawing/2014/main" id="{C2B92683-AA97-8845-7EB5-8573B946CE15}"/>
              </a:ext>
            </a:extLst>
          </p:cNvPr>
          <p:cNvGraphicFramePr>
            <a:graphicFrameLocks noGrp="1"/>
          </p:cNvGraphicFramePr>
          <p:nvPr>
            <p:extLst>
              <p:ext uri="{D42A27DB-BD31-4B8C-83A1-F6EECF244321}">
                <p14:modId xmlns:p14="http://schemas.microsoft.com/office/powerpoint/2010/main" val="602945477"/>
              </p:ext>
            </p:extLst>
          </p:nvPr>
        </p:nvGraphicFramePr>
        <p:xfrm>
          <a:off x="109181" y="1543999"/>
          <a:ext cx="6639636" cy="6639085"/>
        </p:xfrm>
        <a:graphic>
          <a:graphicData uri="http://schemas.openxmlformats.org/drawingml/2006/table">
            <a:tbl>
              <a:tblPr firstRow="1" bandRow="1">
                <a:tableStyleId>{D7AC3CCA-C797-4891-BE02-D94E43425B78}</a:tableStyleId>
              </a:tblPr>
              <a:tblGrid>
                <a:gridCol w="5933889">
                  <a:extLst>
                    <a:ext uri="{9D8B030D-6E8A-4147-A177-3AD203B41FA5}">
                      <a16:colId xmlns:a16="http://schemas.microsoft.com/office/drawing/2014/main" val="3967136286"/>
                    </a:ext>
                  </a:extLst>
                </a:gridCol>
                <a:gridCol w="705747">
                  <a:extLst>
                    <a:ext uri="{9D8B030D-6E8A-4147-A177-3AD203B41FA5}">
                      <a16:colId xmlns:a16="http://schemas.microsoft.com/office/drawing/2014/main" val="2257766199"/>
                    </a:ext>
                  </a:extLst>
                </a:gridCol>
              </a:tblGrid>
              <a:tr h="441455">
                <a:tc>
                  <a:txBody>
                    <a:bodyPr/>
                    <a:lstStyle/>
                    <a:p>
                      <a:pPr algn="l"/>
                      <a:r>
                        <a:rPr lang="en-US" sz="1100" b="0" dirty="0">
                          <a:latin typeface="Open Sans" panose="020B0606030504020204" pitchFamily="34" charset="0"/>
                          <a:ea typeface="Open Sans" panose="020B0606030504020204" pitchFamily="34" charset="0"/>
                          <a:cs typeface="Open Sans" panose="020B0606030504020204" pitchFamily="34" charset="0"/>
                        </a:rPr>
                        <a:t>In February 1960 a group of black college students in Greensboro, North Carolina, refused to leave a whites-only lunch counter at which they were denied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2971868"/>
                  </a:ext>
                </a:extLst>
              </a:tr>
              <a:tr h="441455">
                <a:tc>
                  <a:txBody>
                    <a:bodyPr/>
                    <a:lstStyle/>
                    <a:p>
                      <a:pPr algn="l"/>
                      <a:r>
                        <a:rPr lang="en-US" sz="11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Over several weeks the strategy spread to hundreds of southern cities and towns.</a:t>
                      </a:r>
                      <a:endParaRPr lang="en-US" sz="11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3831844"/>
                  </a:ext>
                </a:extLst>
              </a:tr>
              <a:tr h="441455">
                <a:tc>
                  <a:txBody>
                    <a:bodyPr/>
                    <a:lstStyle/>
                    <a:p>
                      <a:pPr algn="l"/>
                      <a:r>
                        <a:rPr lang="en-US" sz="11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The students occupied half the seats at the counter and left only when it closed</a:t>
                      </a:r>
                      <a:endParaRPr lang="en-US" sz="11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7900195"/>
                  </a:ext>
                </a:extLst>
              </a:tr>
              <a:tr h="441455">
                <a:tc>
                  <a:txBody>
                    <a:bodyPr/>
                    <a:lstStyle/>
                    <a:p>
                      <a:pPr algn="l"/>
                      <a:r>
                        <a:rPr lang="en-US" sz="11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 Nashville, Tennessee, the protesters were physically attacked.</a:t>
                      </a:r>
                      <a:endParaRPr lang="en-US" sz="11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91869"/>
                  </a:ext>
                </a:extLst>
              </a:tr>
              <a:tr h="441455">
                <a:tc>
                  <a:txBody>
                    <a:bodyPr/>
                    <a:lstStyle/>
                    <a:p>
                      <a:pPr algn="l"/>
                      <a:r>
                        <a:rPr lang="en-US" sz="11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When the Nashville police arrived In Nashville the attackers were arrested.</a:t>
                      </a:r>
                      <a:endParaRPr lang="en-US" sz="11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161314"/>
                  </a:ext>
                </a:extLst>
              </a:tr>
              <a:tr h="441455">
                <a:tc>
                  <a:txBody>
                    <a:bodyPr/>
                    <a:lstStyle/>
                    <a:p>
                      <a:pPr algn="l"/>
                      <a:r>
                        <a:rPr lang="en-US" sz="11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As the peaceful protesters presented their case in court, the judge turned his back to their lawyer.</a:t>
                      </a:r>
                      <a:endParaRPr lang="en-US" sz="11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6840796"/>
                  </a:ext>
                </a:extLst>
              </a:tr>
              <a:tr h="441455">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Protestors would often attend workshops to learn nonviolent resistance techniques.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3726710"/>
                  </a:ext>
                </a:extLst>
              </a:tr>
              <a:tr h="441455">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In mid April 1960 black students from throughout the South and northern white supporters came together on the campus of NC State University in Raleigh, North Carolina.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2583330"/>
                  </a:ext>
                </a:extLst>
              </a:tr>
              <a:tr h="441455">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The home of Z. Alexander </a:t>
                      </a:r>
                      <a:r>
                        <a:rPr lang="en-US" sz="1100" dirty="0" err="1">
                          <a:latin typeface="Open Sans" panose="020B0606030504020204" pitchFamily="34" charset="0"/>
                          <a:ea typeface="Open Sans" panose="020B0606030504020204" pitchFamily="34" charset="0"/>
                          <a:cs typeface="Open Sans" panose="020B0606030504020204" pitchFamily="34" charset="0"/>
                        </a:rPr>
                        <a:t>Looby</a:t>
                      </a:r>
                      <a:r>
                        <a:rPr lang="en-US" sz="1100" dirty="0">
                          <a:latin typeface="Open Sans" panose="020B0606030504020204" pitchFamily="34" charset="0"/>
                          <a:ea typeface="Open Sans" panose="020B0606030504020204" pitchFamily="34" charset="0"/>
                          <a:cs typeface="Open Sans" panose="020B0606030504020204" pitchFamily="34" charset="0"/>
                        </a:rPr>
                        <a:t>, the first African American to serve on Nashville's city council and the lawyer who had represented the sit-in protesters in court, was destroyed by dynamite thrown from a passing car.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4522390"/>
                  </a:ext>
                </a:extLst>
              </a:tr>
              <a:tr h="441455">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A few hours later thirty-five hundred students and townspeople marched on city hall.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1470675"/>
                  </a:ext>
                </a:extLst>
              </a:tr>
              <a:tr h="441455">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Several weeks later, the sit-in movement achieved its first major victory when six Nashville lunch counters began to serve black patrons.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165653"/>
                  </a:ext>
                </a:extLst>
              </a:tr>
              <a:tr h="441455">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By the end of the summer, twenty-seven Southern cities had agreed to integrate the restaurants in their 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5890216"/>
                  </a:ext>
                </a:extLst>
              </a:tr>
              <a:tr h="441455">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They organized "stand-ins" at segregated movie theaters and "sleep-ins" at segregated hotels as well as protests at the department stores which continued to segregate their lunch counters and dressing rooms.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1334823"/>
                  </a:ext>
                </a:extLst>
              </a:tr>
              <a:tr h="441455">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 In October 1960 the Reverend Martin Luther King, Jr., was arrested in Atlanta, Georgia, for participating in a sit-in at a Woolworth’s department store.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20540"/>
                  </a:ext>
                </a:extLst>
              </a:tr>
            </a:tbl>
          </a:graphicData>
        </a:graphic>
      </p:graphicFrame>
      <p:sp>
        <p:nvSpPr>
          <p:cNvPr id="10" name="Rectangle 9">
            <a:extLst>
              <a:ext uri="{FF2B5EF4-FFF2-40B4-BE49-F238E27FC236}">
                <a16:creationId xmlns:a16="http://schemas.microsoft.com/office/drawing/2014/main" id="{47F5C676-0B54-B1E0-BEA0-FED16D37C100}"/>
              </a:ext>
            </a:extLst>
          </p:cNvPr>
          <p:cNvSpPr/>
          <p:nvPr/>
        </p:nvSpPr>
        <p:spPr>
          <a:xfrm>
            <a:off x="0" y="0"/>
            <a:ext cx="1596788" cy="78058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p>
        </p:txBody>
      </p:sp>
      <p:sp>
        <p:nvSpPr>
          <p:cNvPr id="11" name="Rectangle 10">
            <a:extLst>
              <a:ext uri="{FF2B5EF4-FFF2-40B4-BE49-F238E27FC236}">
                <a16:creationId xmlns:a16="http://schemas.microsoft.com/office/drawing/2014/main" id="{D5D8591C-D847-D98F-0600-08C5F1270EDC}"/>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SIT-IN MOVEMENT</a:t>
            </a:r>
          </a:p>
        </p:txBody>
      </p:sp>
      <p:sp>
        <p:nvSpPr>
          <p:cNvPr id="14" name="Rectangle 13">
            <a:extLst>
              <a:ext uri="{FF2B5EF4-FFF2-40B4-BE49-F238E27FC236}">
                <a16:creationId xmlns:a16="http://schemas.microsoft.com/office/drawing/2014/main" id="{979CE92B-232D-80E5-9AF1-52D987E0EB54}"/>
              </a:ext>
            </a:extLst>
          </p:cNvPr>
          <p:cNvSpPr/>
          <p:nvPr/>
        </p:nvSpPr>
        <p:spPr>
          <a:xfrm>
            <a:off x="109181" y="910454"/>
            <a:ext cx="6639636" cy="50367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Circle the letters of the statements that are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TRUE</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This will reveal your code. </a:t>
            </a:r>
          </a:p>
        </p:txBody>
      </p:sp>
    </p:spTree>
    <p:extLst>
      <p:ext uri="{BB962C8B-B14F-4D97-AF65-F5344CB8AC3E}">
        <p14:creationId xmlns:p14="http://schemas.microsoft.com/office/powerpoint/2010/main" val="1410537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RUBY BRIDGES</a:t>
            </a:r>
          </a:p>
        </p:txBody>
      </p:sp>
      <p:sp>
        <p:nvSpPr>
          <p:cNvPr id="3" name="Rectangle 2">
            <a:extLst>
              <a:ext uri="{FF2B5EF4-FFF2-40B4-BE49-F238E27FC236}">
                <a16:creationId xmlns:a16="http://schemas.microsoft.com/office/drawing/2014/main" id="{7AA2E0B0-505E-4C9B-7E0C-8E65FFF29821}"/>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52AE6C-D5CF-9F97-FF09-E86B88D7E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A050119-BBFD-0AE6-CEAF-CE47575CE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490ED441-6B23-92C8-494D-E250917A4155}"/>
              </a:ext>
            </a:extLst>
          </p:cNvPr>
          <p:cNvSpPr/>
          <p:nvPr/>
        </p:nvSpPr>
        <p:spPr>
          <a:xfrm>
            <a:off x="109182" y="1010210"/>
            <a:ext cx="6639636" cy="146027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the age of six, Ruby Bridges became an icon of the Civil Rights </a:t>
            </a:r>
            <a:r>
              <a:rPr lang="en-US" sz="1300" dirty="0">
                <a:solidFill>
                  <a:srgbClr val="000000"/>
                </a:solidFill>
                <a:latin typeface="Open Sans" panose="020B0606030504020204" pitchFamily="34" charset="0"/>
                <a:ea typeface="Open Sans" panose="020B0606030504020204" pitchFamily="34" charset="0"/>
                <a:cs typeface="Open Sans" panose="020B0606030504020204" pitchFamily="34" charset="0"/>
              </a:rPr>
              <a:t>M</a:t>
            </a:r>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ovement in November 1960 when she became the first African American student to attend an all-white school in New Orleans. Because of the overt racism she faced from angry protestors outside the school, Bridges and her mother were escorted into the school by four federal marshals. The experience inspired Bridges to become a lifelong activist for racial equality, establishing the Ruby Bridges Foundation in 1999 to promote tolerance and respect.</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26B144A1-8CC1-6632-02FA-E1A5111BE6B0}"/>
              </a:ext>
            </a:extLst>
          </p:cNvPr>
          <p:cNvSpPr/>
          <p:nvPr/>
        </p:nvSpPr>
        <p:spPr>
          <a:xfrm>
            <a:off x="109182" y="7390243"/>
            <a:ext cx="6639636" cy="986278"/>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document on Ruby Bridges in </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Using the information learned from the document, answer the multiple-choice questions for task 6. Your answers will reveal your code. Record code on group answer sheet and get approval before moving on to task 7. </a:t>
            </a:r>
          </a:p>
        </p:txBody>
      </p:sp>
      <p:sp>
        <p:nvSpPr>
          <p:cNvPr id="12" name="Rectangle 11">
            <a:extLst>
              <a:ext uri="{FF2B5EF4-FFF2-40B4-BE49-F238E27FC236}">
                <a16:creationId xmlns:a16="http://schemas.microsoft.com/office/drawing/2014/main" id="{C1B5286D-3677-1E30-1680-5C18174331B2}"/>
              </a:ext>
            </a:extLst>
          </p:cNvPr>
          <p:cNvSpPr/>
          <p:nvPr/>
        </p:nvSpPr>
        <p:spPr>
          <a:xfrm>
            <a:off x="0" y="3890176"/>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70B56DA-77D7-A9DE-76A6-17373F278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26035"/>
            <a:ext cx="1671241" cy="157320"/>
          </a:xfrm>
          <a:prstGeom prst="rect">
            <a:avLst/>
          </a:prstGeom>
        </p:spPr>
      </p:pic>
      <p:pic>
        <p:nvPicPr>
          <p:cNvPr id="14" name="Picture 13" descr="Logo&#10;&#10;Description automatically generated">
            <a:extLst>
              <a:ext uri="{FF2B5EF4-FFF2-40B4-BE49-F238E27FC236}">
                <a16:creationId xmlns:a16="http://schemas.microsoft.com/office/drawing/2014/main" id="{CC2C80E5-BC97-C838-2941-009661A03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60090"/>
            <a:ext cx="992459" cy="289209"/>
          </a:xfrm>
          <a:prstGeom prst="rect">
            <a:avLst/>
          </a:prstGeom>
        </p:spPr>
      </p:pic>
      <p:sp>
        <p:nvSpPr>
          <p:cNvPr id="15" name="Rectangle 14">
            <a:extLst>
              <a:ext uri="{FF2B5EF4-FFF2-40B4-BE49-F238E27FC236}">
                <a16:creationId xmlns:a16="http://schemas.microsoft.com/office/drawing/2014/main" id="{EEE31369-A13A-6C15-5419-7EBEB877D5DD}"/>
              </a:ext>
            </a:extLst>
          </p:cNvPr>
          <p:cNvSpPr/>
          <p:nvPr/>
        </p:nvSpPr>
        <p:spPr>
          <a:xfrm>
            <a:off x="0" y="4682210"/>
            <a:ext cx="1596788" cy="780585"/>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16" name="Rectangle 15">
            <a:extLst>
              <a:ext uri="{FF2B5EF4-FFF2-40B4-BE49-F238E27FC236}">
                <a16:creationId xmlns:a16="http://schemas.microsoft.com/office/drawing/2014/main" id="{F87CDAAC-2F75-D9C1-C3F0-6578FAF6F0E4}"/>
              </a:ext>
            </a:extLst>
          </p:cNvPr>
          <p:cNvSpPr/>
          <p:nvPr/>
        </p:nvSpPr>
        <p:spPr>
          <a:xfrm>
            <a:off x="1596788" y="468221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RUBY</a:t>
            </a:r>
            <a:r>
              <a:rPr lang="en-US" sz="4000" b="1" dirty="0">
                <a:latin typeface="Open Sans" panose="020B0606030504020204" pitchFamily="34" charset="0"/>
                <a:ea typeface="Open Sans" panose="020B0606030504020204" pitchFamily="34" charset="0"/>
                <a:cs typeface="Open Sans" panose="020B0606030504020204" pitchFamily="34" charset="0"/>
              </a:rPr>
              <a:t> </a:t>
            </a: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BRIDGES</a:t>
            </a:r>
          </a:p>
        </p:txBody>
      </p:sp>
      <p:sp>
        <p:nvSpPr>
          <p:cNvPr id="23" name="TextBox 22">
            <a:extLst>
              <a:ext uri="{FF2B5EF4-FFF2-40B4-BE49-F238E27FC236}">
                <a16:creationId xmlns:a16="http://schemas.microsoft.com/office/drawing/2014/main" id="{AEDFDB61-6FB4-0553-5950-D66DF1CB3627}"/>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17" name="Rectangle 16">
            <a:extLst>
              <a:ext uri="{FF2B5EF4-FFF2-40B4-BE49-F238E27FC236}">
                <a16:creationId xmlns:a16="http://schemas.microsoft.com/office/drawing/2014/main" id="{886FDABA-2F77-8953-659E-6BF31EFECD00}"/>
              </a:ext>
            </a:extLst>
          </p:cNvPr>
          <p:cNvSpPr/>
          <p:nvPr/>
        </p:nvSpPr>
        <p:spPr>
          <a:xfrm>
            <a:off x="109182" y="5699317"/>
            <a:ext cx="6639636" cy="146027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the age of six, Ruby Bridges became an icon of the Civil Rights </a:t>
            </a:r>
            <a:r>
              <a:rPr lang="en-US" sz="1300" dirty="0">
                <a:solidFill>
                  <a:srgbClr val="000000"/>
                </a:solidFill>
                <a:latin typeface="Open Sans" panose="020B0606030504020204" pitchFamily="34" charset="0"/>
                <a:ea typeface="Open Sans" panose="020B0606030504020204" pitchFamily="34" charset="0"/>
                <a:cs typeface="Open Sans" panose="020B0606030504020204" pitchFamily="34" charset="0"/>
              </a:rPr>
              <a:t>M</a:t>
            </a:r>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ovement in November 1960 when she became the first African American student to attend an all-white school in New Orleans. Because of the overt racism she faced from angry protestors outside the school, Bridges and her mother were escorted into the school by four federal marshals. The experience inspired Bridges to become a lifelong activist for racial equality, establishing the Ruby Bridges Foundation in 1999 to promote tolerance and respect.</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0117C341-EFD9-C398-1DAE-3581DBF721FF}"/>
              </a:ext>
            </a:extLst>
          </p:cNvPr>
          <p:cNvSpPr/>
          <p:nvPr/>
        </p:nvSpPr>
        <p:spPr>
          <a:xfrm>
            <a:off x="109182" y="2707008"/>
            <a:ext cx="6639636" cy="986278"/>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document on Ruby Bridges in </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Using the information learned from the document, answer the multiple-choice questions for task 6. Your answers will reveal your code. Record code on group answer sheet and get approval before moving on to task 7. </a:t>
            </a:r>
          </a:p>
        </p:txBody>
      </p:sp>
    </p:spTree>
    <p:extLst>
      <p:ext uri="{BB962C8B-B14F-4D97-AF65-F5344CB8AC3E}">
        <p14:creationId xmlns:p14="http://schemas.microsoft.com/office/powerpoint/2010/main" val="3414302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4853-506C-763F-4E76-716F7252084C}"/>
              </a:ext>
            </a:extLst>
          </p:cNvPr>
          <p:cNvSpPr/>
          <p:nvPr/>
        </p:nvSpPr>
        <p:spPr>
          <a:xfrm>
            <a:off x="120303" y="76136"/>
            <a:ext cx="6639635" cy="106661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1.In what year did a federal judge order the desegregation of Louisiana Schools?</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d.1954			f. 1959</a:t>
            </a:r>
          </a:p>
          <a:p>
            <a:pPr marL="228600" indent="-228600">
              <a:buAutoNum type="alphaLcPeriod"/>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e. 1962			g. 1957</a:t>
            </a:r>
          </a:p>
        </p:txBody>
      </p:sp>
      <p:sp>
        <p:nvSpPr>
          <p:cNvPr id="3" name="Rectangle 2">
            <a:extLst>
              <a:ext uri="{FF2B5EF4-FFF2-40B4-BE49-F238E27FC236}">
                <a16:creationId xmlns:a16="http://schemas.microsoft.com/office/drawing/2014/main" id="{747FD362-E543-8494-9FA7-4B47E8D781E9}"/>
              </a:ext>
            </a:extLst>
          </p:cNvPr>
          <p:cNvSpPr/>
          <p:nvPr/>
        </p:nvSpPr>
        <p:spPr>
          <a:xfrm>
            <a:off x="109176" y="1240207"/>
            <a:ext cx="6639635" cy="116407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a:t>
            </a:r>
            <a:r>
              <a:rPr lang="en-US" sz="1200" b="1" i="0" dirty="0">
                <a:solidFill>
                  <a:srgbClr val="000000"/>
                </a:solidFill>
                <a:effectLst/>
                <a:latin typeface="Open Sans" panose="020B0606030504020204" pitchFamily="34" charset="0"/>
              </a:rPr>
              <a:t>chool districts in Louisiana required African American students to take and pass an entrance examination. Ruby and how many others passed the exam?</a:t>
            </a:r>
          </a:p>
          <a:p>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q.</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Seven			s. Eight</a:t>
            </a:r>
          </a:p>
          <a:p>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r.</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Five				t. Nine</a:t>
            </a:r>
          </a:p>
        </p:txBody>
      </p:sp>
      <p:sp>
        <p:nvSpPr>
          <p:cNvPr id="4" name="Rectangle 3">
            <a:extLst>
              <a:ext uri="{FF2B5EF4-FFF2-40B4-BE49-F238E27FC236}">
                <a16:creationId xmlns:a16="http://schemas.microsoft.com/office/drawing/2014/main" id="{5CC0D597-3596-C3EC-B8AC-DF31735A6A78}"/>
              </a:ext>
            </a:extLst>
          </p:cNvPr>
          <p:cNvSpPr/>
          <p:nvPr/>
        </p:nvSpPr>
        <p:spPr>
          <a:xfrm>
            <a:off x="109176" y="2500052"/>
            <a:ext cx="6639635" cy="119225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3. The school district, knowing Bridges would be the only African American student, pushed her start date back to _____________ to avoid scandal.</a:t>
            </a:r>
            <a:endPar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b. October 1			d. August 30</a:t>
            </a:r>
          </a:p>
          <a:p>
            <a:pPr marL="228600" indent="-228600">
              <a:buAutoNum type="alphaLcPeriod"/>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 September 12		e. November 14</a:t>
            </a:r>
          </a:p>
        </p:txBody>
      </p:sp>
      <p:sp>
        <p:nvSpPr>
          <p:cNvPr id="5" name="Rectangle 4">
            <a:extLst>
              <a:ext uri="{FF2B5EF4-FFF2-40B4-BE49-F238E27FC236}">
                <a16:creationId xmlns:a16="http://schemas.microsoft.com/office/drawing/2014/main" id="{63B6C581-D7B6-538A-2B63-DD9DE805A3A3}"/>
              </a:ext>
            </a:extLst>
          </p:cNvPr>
          <p:cNvSpPr/>
          <p:nvPr/>
        </p:nvSpPr>
        <p:spPr>
          <a:xfrm>
            <a:off x="109175" y="3768450"/>
            <a:ext cx="6639635" cy="11922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 What was the name of the young white woman from Boston who volunteered to teach Bridges?</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 Elizabeth McKay		f. Barbara Kennedy</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e. Barbara Henry		g. Daisy Bates</a:t>
            </a:r>
          </a:p>
        </p:txBody>
      </p:sp>
      <p:sp>
        <p:nvSpPr>
          <p:cNvPr id="6" name="Rectangle 5">
            <a:extLst>
              <a:ext uri="{FF2B5EF4-FFF2-40B4-BE49-F238E27FC236}">
                <a16:creationId xmlns:a16="http://schemas.microsoft.com/office/drawing/2014/main" id="{0E0C5F13-52E4-50A0-B457-F6D215A79E9B}"/>
              </a:ext>
            </a:extLst>
          </p:cNvPr>
          <p:cNvSpPr/>
          <p:nvPr/>
        </p:nvSpPr>
        <p:spPr>
          <a:xfrm>
            <a:off x="109174" y="5068220"/>
            <a:ext cx="6639635" cy="147718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 Backlash from Bridges’ desegregation affected her family. For example, Her grandparents were evicted from the farm that they had sharecropped and lived on for how long?</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 25 years		f. 20 years</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e. 15 years		g. 18 years</a:t>
            </a:r>
          </a:p>
        </p:txBody>
      </p:sp>
      <p:sp>
        <p:nvSpPr>
          <p:cNvPr id="7" name="Rectangle 6">
            <a:extLst>
              <a:ext uri="{FF2B5EF4-FFF2-40B4-BE49-F238E27FC236}">
                <a16:creationId xmlns:a16="http://schemas.microsoft.com/office/drawing/2014/main" id="{B9F1AB24-2FD3-34D3-507E-B9F84CD11E87}"/>
              </a:ext>
            </a:extLst>
          </p:cNvPr>
          <p:cNvSpPr/>
          <p:nvPr/>
        </p:nvSpPr>
        <p:spPr>
          <a:xfrm>
            <a:off x="107933" y="6641559"/>
            <a:ext cx="6639635" cy="103559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6.</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Norman Rockwell’s painting of Ruby’s first day was called what?</a:t>
            </a:r>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l. “This is America”			n. “The Anger Over One”</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 “A Problem with a Child”	o. “The Problem We All Must Live With”</a:t>
            </a:r>
          </a:p>
        </p:txBody>
      </p:sp>
      <p:sp>
        <p:nvSpPr>
          <p:cNvPr id="8" name="Rectangle 7">
            <a:extLst>
              <a:ext uri="{FF2B5EF4-FFF2-40B4-BE49-F238E27FC236}">
                <a16:creationId xmlns:a16="http://schemas.microsoft.com/office/drawing/2014/main" id="{00A279C0-1B45-6187-8E55-56F4C9D90946}"/>
              </a:ext>
            </a:extLst>
          </p:cNvPr>
          <p:cNvSpPr/>
          <p:nvPr/>
        </p:nvSpPr>
        <p:spPr>
          <a:xfrm>
            <a:off x="107933" y="7739128"/>
            <a:ext cx="6639635" cy="100730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 Who published the book “The Story of Ruby Bridges”?</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l. Barbara Henry 			n. Ruby Bridges</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 Robert Coles			o. Rosa Parks</a:t>
            </a:r>
          </a:p>
        </p:txBody>
      </p:sp>
      <p:sp>
        <p:nvSpPr>
          <p:cNvPr id="12" name="Rectangle 11">
            <a:extLst>
              <a:ext uri="{FF2B5EF4-FFF2-40B4-BE49-F238E27FC236}">
                <a16:creationId xmlns:a16="http://schemas.microsoft.com/office/drawing/2014/main" id="{306B81BF-ACC0-A074-2AA4-8AD89F8B2F7E}"/>
              </a:ext>
            </a:extLst>
          </p:cNvPr>
          <p:cNvSpPr/>
          <p:nvPr/>
        </p:nvSpPr>
        <p:spPr>
          <a:xfrm>
            <a:off x="0" y="8778655"/>
            <a:ext cx="6858000" cy="36534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4D80B01-3C70-74AC-81B4-A48974D7C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90527"/>
            <a:ext cx="1671241" cy="157320"/>
          </a:xfrm>
          <a:prstGeom prst="rect">
            <a:avLst/>
          </a:prstGeom>
        </p:spPr>
      </p:pic>
      <p:pic>
        <p:nvPicPr>
          <p:cNvPr id="14" name="Picture 13" descr="Logo&#10;&#10;Description automatically generated">
            <a:extLst>
              <a:ext uri="{FF2B5EF4-FFF2-40B4-BE49-F238E27FC236}">
                <a16:creationId xmlns:a16="http://schemas.microsoft.com/office/drawing/2014/main" id="{95FAF570-FAE8-B3C7-83E2-0BB60DBC9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96852"/>
            <a:ext cx="992459" cy="289209"/>
          </a:xfrm>
          <a:prstGeom prst="rect">
            <a:avLst/>
          </a:prstGeom>
        </p:spPr>
      </p:pic>
    </p:spTree>
    <p:extLst>
      <p:ext uri="{BB962C8B-B14F-4D97-AF65-F5344CB8AC3E}">
        <p14:creationId xmlns:p14="http://schemas.microsoft.com/office/powerpoint/2010/main" val="297451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D0E3F0-313F-80D9-9330-4A2B130C0213}"/>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F1F6833D-9D59-DE20-33D6-0E7AD7DAC8BE}"/>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B6DCDB0-D10C-0263-B427-357696295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D768AAB9-27CC-7C82-A918-FA4EF8BE2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9" name="Rectangle 8">
            <a:extLst>
              <a:ext uri="{FF2B5EF4-FFF2-40B4-BE49-F238E27FC236}">
                <a16:creationId xmlns:a16="http://schemas.microsoft.com/office/drawing/2014/main" id="{09ED174E-521F-EE6B-6E99-A52672C12F97}"/>
              </a:ext>
            </a:extLst>
          </p:cNvPr>
          <p:cNvSpPr/>
          <p:nvPr/>
        </p:nvSpPr>
        <p:spPr>
          <a:xfrm>
            <a:off x="0" y="0"/>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INSTRUCTIONS</a:t>
            </a:r>
          </a:p>
        </p:txBody>
      </p:sp>
      <p:grpSp>
        <p:nvGrpSpPr>
          <p:cNvPr id="14" name="Group 13">
            <a:extLst>
              <a:ext uri="{FF2B5EF4-FFF2-40B4-BE49-F238E27FC236}">
                <a16:creationId xmlns:a16="http://schemas.microsoft.com/office/drawing/2014/main" id="{D7721B09-1F63-A0AA-4DF7-C7E49FB3E24B}"/>
              </a:ext>
            </a:extLst>
          </p:cNvPr>
          <p:cNvGrpSpPr/>
          <p:nvPr/>
        </p:nvGrpSpPr>
        <p:grpSpPr>
          <a:xfrm>
            <a:off x="117809" y="885809"/>
            <a:ext cx="6622382" cy="3791324"/>
            <a:chOff x="117809" y="879085"/>
            <a:chExt cx="6622382" cy="1647784"/>
          </a:xfrm>
        </p:grpSpPr>
        <p:sp>
          <p:nvSpPr>
            <p:cNvPr id="6" name="Rectangle 5">
              <a:extLst>
                <a:ext uri="{FF2B5EF4-FFF2-40B4-BE49-F238E27FC236}">
                  <a16:creationId xmlns:a16="http://schemas.microsoft.com/office/drawing/2014/main" id="{0B149B22-6FA2-4A73-95DA-AAB57A0B1963}"/>
                </a:ext>
              </a:extLst>
            </p:cNvPr>
            <p:cNvSpPr/>
            <p:nvPr/>
          </p:nvSpPr>
          <p:spPr>
            <a:xfrm>
              <a:off x="117809" y="879086"/>
              <a:ext cx="1884556" cy="1647783"/>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BEFORE</a:t>
              </a:r>
            </a:p>
          </p:txBody>
        </p:sp>
        <p:sp>
          <p:nvSpPr>
            <p:cNvPr id="11" name="Rectangle 10">
              <a:extLst>
                <a:ext uri="{FF2B5EF4-FFF2-40B4-BE49-F238E27FC236}">
                  <a16:creationId xmlns:a16="http://schemas.microsoft.com/office/drawing/2014/main" id="{F2B56320-E3B7-D981-F673-E338530C240C}"/>
                </a:ext>
              </a:extLst>
            </p:cNvPr>
            <p:cNvSpPr/>
            <p:nvPr/>
          </p:nvSpPr>
          <p:spPr>
            <a:xfrm>
              <a:off x="2002365" y="879085"/>
              <a:ext cx="4737826" cy="164778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 and organize all necessary materials (see</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Printing Suggestions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Some stations consist of cut-and-sort activities. You can choose to have students cut these as they progress and then sort or, you can have them cut and placed in envelopes or folders before they begin. Having them prepped beforehand is best practice.</a:t>
              </a:r>
            </a:p>
            <a:p>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Tasks can be set up as stations or as completion tasks where groups remain in one location. In either setup, it is important to have materials prepared that equal the number of groups. Having a folder/envelope for each task is best practice. </a:t>
              </a:r>
            </a:p>
            <a:p>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Gale resources should be accessed through the </a:t>
              </a:r>
              <a:r>
                <a:rPr lang="en-US"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database. (See</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Resource Access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a:t>
              </a:r>
            </a:p>
          </p:txBody>
        </p:sp>
      </p:grpSp>
      <p:grpSp>
        <p:nvGrpSpPr>
          <p:cNvPr id="15" name="Group 14">
            <a:extLst>
              <a:ext uri="{FF2B5EF4-FFF2-40B4-BE49-F238E27FC236}">
                <a16:creationId xmlns:a16="http://schemas.microsoft.com/office/drawing/2014/main" id="{8D60F59D-45A5-D1F2-E8EC-9CFD946F6059}"/>
              </a:ext>
            </a:extLst>
          </p:cNvPr>
          <p:cNvGrpSpPr/>
          <p:nvPr/>
        </p:nvGrpSpPr>
        <p:grpSpPr>
          <a:xfrm>
            <a:off x="117809" y="5027686"/>
            <a:ext cx="6622382" cy="1230590"/>
            <a:chOff x="117809" y="3167772"/>
            <a:chExt cx="6622382" cy="1230590"/>
          </a:xfrm>
        </p:grpSpPr>
        <p:sp>
          <p:nvSpPr>
            <p:cNvPr id="7" name="Rectangle 6">
              <a:extLst>
                <a:ext uri="{FF2B5EF4-FFF2-40B4-BE49-F238E27FC236}">
                  <a16:creationId xmlns:a16="http://schemas.microsoft.com/office/drawing/2014/main" id="{1EB87DCD-9C0E-2EAC-93DC-37D19098E4A6}"/>
                </a:ext>
              </a:extLst>
            </p:cNvPr>
            <p:cNvSpPr/>
            <p:nvPr/>
          </p:nvSpPr>
          <p:spPr>
            <a:xfrm>
              <a:off x="117809" y="3167774"/>
              <a:ext cx="1884556" cy="1230588"/>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DURING</a:t>
              </a:r>
            </a:p>
          </p:txBody>
        </p:sp>
        <p:sp>
          <p:nvSpPr>
            <p:cNvPr id="12" name="Rectangle 11">
              <a:extLst>
                <a:ext uri="{FF2B5EF4-FFF2-40B4-BE49-F238E27FC236}">
                  <a16:creationId xmlns:a16="http://schemas.microsoft.com/office/drawing/2014/main" id="{382AE02F-2B12-C05E-94DB-48A10AE36652}"/>
                </a:ext>
              </a:extLst>
            </p:cNvPr>
            <p:cNvSpPr/>
            <p:nvPr/>
          </p:nvSpPr>
          <p:spPr>
            <a:xfrm>
              <a:off x="2002365" y="3167772"/>
              <a:ext cx="4737826" cy="123058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 Key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and have it on hand to answer questions and aid as needed. Walk around the room and assist groups when necessary. Each time a group finishes a task, check their code to approve them to go onto the next one. </a:t>
              </a:r>
            </a:p>
          </p:txBody>
        </p:sp>
      </p:grpSp>
      <p:grpSp>
        <p:nvGrpSpPr>
          <p:cNvPr id="16" name="Group 15">
            <a:extLst>
              <a:ext uri="{FF2B5EF4-FFF2-40B4-BE49-F238E27FC236}">
                <a16:creationId xmlns:a16="http://schemas.microsoft.com/office/drawing/2014/main" id="{F63CB710-C327-76A8-508E-A13D99D4CDD5}"/>
              </a:ext>
            </a:extLst>
          </p:cNvPr>
          <p:cNvGrpSpPr/>
          <p:nvPr/>
        </p:nvGrpSpPr>
        <p:grpSpPr>
          <a:xfrm>
            <a:off x="116072" y="6652863"/>
            <a:ext cx="6622382" cy="1605325"/>
            <a:chOff x="117809" y="5325122"/>
            <a:chExt cx="6622382" cy="1605325"/>
          </a:xfrm>
        </p:grpSpPr>
        <p:sp>
          <p:nvSpPr>
            <p:cNvPr id="8" name="Rectangle 7">
              <a:extLst>
                <a:ext uri="{FF2B5EF4-FFF2-40B4-BE49-F238E27FC236}">
                  <a16:creationId xmlns:a16="http://schemas.microsoft.com/office/drawing/2014/main" id="{6CB22798-751E-346D-E5A1-573DFE819F8B}"/>
                </a:ext>
              </a:extLst>
            </p:cNvPr>
            <p:cNvSpPr/>
            <p:nvPr/>
          </p:nvSpPr>
          <p:spPr>
            <a:xfrm>
              <a:off x="117809" y="5325122"/>
              <a:ext cx="1884556" cy="1605325"/>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AFTER</a:t>
              </a:r>
            </a:p>
          </p:txBody>
        </p:sp>
        <p:sp>
          <p:nvSpPr>
            <p:cNvPr id="13" name="Rectangle 12">
              <a:extLst>
                <a:ext uri="{FF2B5EF4-FFF2-40B4-BE49-F238E27FC236}">
                  <a16:creationId xmlns:a16="http://schemas.microsoft.com/office/drawing/2014/main" id="{25B31B4E-BFBA-FFCA-EA79-E784700B905F}"/>
                </a:ext>
              </a:extLst>
            </p:cNvPr>
            <p:cNvSpPr/>
            <p:nvPr/>
          </p:nvSpPr>
          <p:spPr>
            <a:xfrm>
              <a:off x="2002365" y="5328246"/>
              <a:ext cx="4737826" cy="160220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Review reading material with students. This activity works well as an introduction to The Civil Rights Movement, or as a culminating activity at the end of a unit. Students can reflect about what they learned during the activity with reflection writing or use what they learned as a starting point for a deeper research project.</a:t>
              </a:r>
            </a:p>
          </p:txBody>
        </p:sp>
      </p:grpSp>
    </p:spTree>
    <p:extLst>
      <p:ext uri="{BB962C8B-B14F-4D97-AF65-F5344CB8AC3E}">
        <p14:creationId xmlns:p14="http://schemas.microsoft.com/office/powerpoint/2010/main" val="230077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FREEDOM RIDERS</a:t>
            </a:r>
          </a:p>
        </p:txBody>
      </p:sp>
      <p:sp>
        <p:nvSpPr>
          <p:cNvPr id="3" name="Rectangle 2">
            <a:extLst>
              <a:ext uri="{FF2B5EF4-FFF2-40B4-BE49-F238E27FC236}">
                <a16:creationId xmlns:a16="http://schemas.microsoft.com/office/drawing/2014/main" id="{DA27428D-BBE4-6D89-863D-449F04CF61F8}"/>
              </a:ext>
            </a:extLst>
          </p:cNvPr>
          <p:cNvSpPr/>
          <p:nvPr/>
        </p:nvSpPr>
        <p:spPr>
          <a:xfrm>
            <a:off x="0" y="3951680"/>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A6EB60-C0FB-26AB-C3F0-9A9470FC5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87539"/>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DCE0F4A3-CBE8-A715-C92C-4D33F3230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121594"/>
            <a:ext cx="992459" cy="289209"/>
          </a:xfrm>
          <a:prstGeom prst="rect">
            <a:avLst/>
          </a:prstGeom>
        </p:spPr>
      </p:pic>
      <p:sp>
        <p:nvSpPr>
          <p:cNvPr id="7" name="Rectangle 6">
            <a:extLst>
              <a:ext uri="{FF2B5EF4-FFF2-40B4-BE49-F238E27FC236}">
                <a16:creationId xmlns:a16="http://schemas.microsoft.com/office/drawing/2014/main" id="{46E80D49-C539-08B9-DEAC-1383F865891D}"/>
              </a:ext>
            </a:extLst>
          </p:cNvPr>
          <p:cNvSpPr/>
          <p:nvPr/>
        </p:nvSpPr>
        <p:spPr>
          <a:xfrm>
            <a:off x="109182" y="864444"/>
            <a:ext cx="6639636" cy="184650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Freedom Riders were a group of antiracism activists who challenged segregation laws on interstate public transportation in the early 1960s. Suffering harassment and enduring abuse including beatings and imprisonment, the Freedom Riders nonetheless played a major role in the abolishment of segregation laws throughout the American South. The Freedom Riders movement began with thirteen members in 1961, and ultimately grew to include more than 450 activists who combined to take part in dozens of bus trips.</a:t>
            </a:r>
          </a:p>
        </p:txBody>
      </p:sp>
      <p:sp>
        <p:nvSpPr>
          <p:cNvPr id="9" name="Rectangle 8">
            <a:extLst>
              <a:ext uri="{FF2B5EF4-FFF2-40B4-BE49-F238E27FC236}">
                <a16:creationId xmlns:a16="http://schemas.microsoft.com/office/drawing/2014/main" id="{1D32E90E-FE01-0E92-75A3-9C9E184F9559}"/>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0F2CA23-FE4A-92C3-B292-7586D5B54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1" name="Picture 10" descr="Logo&#10;&#10;Description automatically generated">
            <a:extLst>
              <a:ext uri="{FF2B5EF4-FFF2-40B4-BE49-F238E27FC236}">
                <a16:creationId xmlns:a16="http://schemas.microsoft.com/office/drawing/2014/main" id="{10BAF394-8DC4-2456-8FEB-634EDEB5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5" name="Rectangle 14">
            <a:extLst>
              <a:ext uri="{FF2B5EF4-FFF2-40B4-BE49-F238E27FC236}">
                <a16:creationId xmlns:a16="http://schemas.microsoft.com/office/drawing/2014/main" id="{852C998D-7D48-AAA9-2271-03BE32F8A49B}"/>
              </a:ext>
            </a:extLst>
          </p:cNvPr>
          <p:cNvSpPr/>
          <p:nvPr/>
        </p:nvSpPr>
        <p:spPr>
          <a:xfrm>
            <a:off x="0" y="4614435"/>
            <a:ext cx="1596788" cy="780585"/>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16" name="Rectangle 15">
            <a:extLst>
              <a:ext uri="{FF2B5EF4-FFF2-40B4-BE49-F238E27FC236}">
                <a16:creationId xmlns:a16="http://schemas.microsoft.com/office/drawing/2014/main" id="{1A8385AB-66E5-3F80-682E-9F2E1821F198}"/>
              </a:ext>
            </a:extLst>
          </p:cNvPr>
          <p:cNvSpPr/>
          <p:nvPr/>
        </p:nvSpPr>
        <p:spPr>
          <a:xfrm>
            <a:off x="1596788" y="4614435"/>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FREEDOM RIDERS</a:t>
            </a:r>
          </a:p>
        </p:txBody>
      </p:sp>
      <p:sp>
        <p:nvSpPr>
          <p:cNvPr id="18" name="TextBox 17">
            <a:extLst>
              <a:ext uri="{FF2B5EF4-FFF2-40B4-BE49-F238E27FC236}">
                <a16:creationId xmlns:a16="http://schemas.microsoft.com/office/drawing/2014/main" id="{EF4826AD-9957-C2A8-EB31-B9812CB88D25}"/>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19" name="Rectangle 18">
            <a:extLst>
              <a:ext uri="{FF2B5EF4-FFF2-40B4-BE49-F238E27FC236}">
                <a16:creationId xmlns:a16="http://schemas.microsoft.com/office/drawing/2014/main" id="{87978CD2-8A7C-AE02-1B3D-74A014AC166A}"/>
              </a:ext>
            </a:extLst>
          </p:cNvPr>
          <p:cNvSpPr/>
          <p:nvPr/>
        </p:nvSpPr>
        <p:spPr>
          <a:xfrm>
            <a:off x="109182" y="2789570"/>
            <a:ext cx="6639636" cy="1034614"/>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document on the Freedom Riders in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Then complete the Tarsia puzzle by connecting the sides of each triangle to their corresponding question. You will end with a hexagon shape. Your code is a famous MLK Jr. quote, which will be visible once you complete the puzzle. Record code on group answer sheet and get approval before moving on to task 8. </a:t>
            </a:r>
          </a:p>
        </p:txBody>
      </p:sp>
      <p:sp>
        <p:nvSpPr>
          <p:cNvPr id="12" name="Rectangle 11">
            <a:extLst>
              <a:ext uri="{FF2B5EF4-FFF2-40B4-BE49-F238E27FC236}">
                <a16:creationId xmlns:a16="http://schemas.microsoft.com/office/drawing/2014/main" id="{E8533479-3C66-F759-074A-E99D1577520F}"/>
              </a:ext>
            </a:extLst>
          </p:cNvPr>
          <p:cNvSpPr/>
          <p:nvPr/>
        </p:nvSpPr>
        <p:spPr>
          <a:xfrm>
            <a:off x="109182" y="5506921"/>
            <a:ext cx="6639636" cy="184650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Freedom Riders were a group of antiracism activists who challenged segregation laws on interstate public transportation in the early 1960s. Suffering harassment and enduring abuse including beatings and imprisonment, the Freedom Riders nonetheless played a major role in the abolishment of segregation laws throughout the American South. The Freedom Riders movement began with thirteen members in 1961, and ultimately grew to include more than 450 activists who combined to take part in dozens of bus trips.</a:t>
            </a:r>
          </a:p>
        </p:txBody>
      </p:sp>
      <p:sp>
        <p:nvSpPr>
          <p:cNvPr id="14" name="Rectangle 13">
            <a:extLst>
              <a:ext uri="{FF2B5EF4-FFF2-40B4-BE49-F238E27FC236}">
                <a16:creationId xmlns:a16="http://schemas.microsoft.com/office/drawing/2014/main" id="{D4601F76-50B5-68B5-DF16-7AEDC5DC2021}"/>
              </a:ext>
            </a:extLst>
          </p:cNvPr>
          <p:cNvSpPr/>
          <p:nvPr/>
        </p:nvSpPr>
        <p:spPr>
          <a:xfrm>
            <a:off x="109182" y="7432047"/>
            <a:ext cx="6639636" cy="1034614"/>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document on the Freedom Riders in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Then complete the Tarsia puzzle by connecting the sides of each triangle to their corresponding question. You will end with a hexagon shape. Your code is a famous MLK Jr. quote, which will be visible once you complete the puzzle. Record code on group answer sheet and get approval before moving on to task 8. </a:t>
            </a:r>
          </a:p>
        </p:txBody>
      </p:sp>
    </p:spTree>
    <p:extLst>
      <p:ext uri="{BB962C8B-B14F-4D97-AF65-F5344CB8AC3E}">
        <p14:creationId xmlns:p14="http://schemas.microsoft.com/office/powerpoint/2010/main" val="3859616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BF41A051-43DD-B74A-5E15-2F5DB8D52607}"/>
              </a:ext>
            </a:extLst>
          </p:cNvPr>
          <p:cNvSpPr/>
          <p:nvPr/>
        </p:nvSpPr>
        <p:spPr>
          <a:xfrm>
            <a:off x="125967" y="238658"/>
            <a:ext cx="3132145" cy="27001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01D93297-7E1B-76BA-B768-1ECBA4EF5523}"/>
              </a:ext>
            </a:extLst>
          </p:cNvPr>
          <p:cNvSpPr/>
          <p:nvPr/>
        </p:nvSpPr>
        <p:spPr>
          <a:xfrm>
            <a:off x="3599889" y="238658"/>
            <a:ext cx="3132145" cy="27001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99D568E1-DEC1-42AB-23B5-97089E5CF20C}"/>
              </a:ext>
            </a:extLst>
          </p:cNvPr>
          <p:cNvSpPr/>
          <p:nvPr/>
        </p:nvSpPr>
        <p:spPr>
          <a:xfrm>
            <a:off x="125967" y="3221937"/>
            <a:ext cx="3132145" cy="27001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2AEC5DF6-4BD0-B67B-9F53-039ADA5A1C5D}"/>
              </a:ext>
            </a:extLst>
          </p:cNvPr>
          <p:cNvSpPr/>
          <p:nvPr/>
        </p:nvSpPr>
        <p:spPr>
          <a:xfrm>
            <a:off x="3599889" y="3221936"/>
            <a:ext cx="3132145" cy="27001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BA251D19-D919-056E-EA92-268D0CBACF01}"/>
              </a:ext>
            </a:extLst>
          </p:cNvPr>
          <p:cNvSpPr/>
          <p:nvPr/>
        </p:nvSpPr>
        <p:spPr>
          <a:xfrm>
            <a:off x="1862927" y="6205214"/>
            <a:ext cx="3132145" cy="27001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6A3B4A3-3339-0340-E350-A145A1AA0AA9}"/>
              </a:ext>
            </a:extLst>
          </p:cNvPr>
          <p:cNvSpPr txBox="1"/>
          <p:nvPr/>
        </p:nvSpPr>
        <p:spPr>
          <a:xfrm>
            <a:off x="757308" y="2208417"/>
            <a:ext cx="1903228" cy="707886"/>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The federal case that resulted in the legal ban of segregation on interstate buses and trains.</a:t>
            </a:r>
          </a:p>
        </p:txBody>
      </p:sp>
      <p:sp>
        <p:nvSpPr>
          <p:cNvPr id="10" name="TextBox 9">
            <a:extLst>
              <a:ext uri="{FF2B5EF4-FFF2-40B4-BE49-F238E27FC236}">
                <a16:creationId xmlns:a16="http://schemas.microsoft.com/office/drawing/2014/main" id="{F7C8FB2F-58EC-65DB-7626-8B1002B283FC}"/>
              </a:ext>
            </a:extLst>
          </p:cNvPr>
          <p:cNvSpPr txBox="1"/>
          <p:nvPr/>
        </p:nvSpPr>
        <p:spPr>
          <a:xfrm rot="14369226">
            <a:off x="1399555" y="1226683"/>
            <a:ext cx="1285126" cy="553998"/>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Freedom Rides were made by________ groups.</a:t>
            </a:r>
          </a:p>
        </p:txBody>
      </p:sp>
      <p:sp>
        <p:nvSpPr>
          <p:cNvPr id="11" name="TextBox 10">
            <a:extLst>
              <a:ext uri="{FF2B5EF4-FFF2-40B4-BE49-F238E27FC236}">
                <a16:creationId xmlns:a16="http://schemas.microsoft.com/office/drawing/2014/main" id="{6046128E-359D-851E-29CA-BE27198DAC06}"/>
              </a:ext>
            </a:extLst>
          </p:cNvPr>
          <p:cNvSpPr txBox="1"/>
          <p:nvPr/>
        </p:nvSpPr>
        <p:spPr>
          <a:xfrm rot="7149051">
            <a:off x="3874429" y="1486644"/>
            <a:ext cx="128512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Sit-Ins</a:t>
            </a:r>
          </a:p>
        </p:txBody>
      </p:sp>
      <p:sp>
        <p:nvSpPr>
          <p:cNvPr id="12" name="TextBox 11">
            <a:extLst>
              <a:ext uri="{FF2B5EF4-FFF2-40B4-BE49-F238E27FC236}">
                <a16:creationId xmlns:a16="http://schemas.microsoft.com/office/drawing/2014/main" id="{E2CEE604-1451-C247-6C3D-7F09983DD82C}"/>
              </a:ext>
            </a:extLst>
          </p:cNvPr>
          <p:cNvSpPr txBox="1"/>
          <p:nvPr/>
        </p:nvSpPr>
        <p:spPr>
          <a:xfrm>
            <a:off x="4226763" y="2384786"/>
            <a:ext cx="1903228" cy="553998"/>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The first group consisted of seven black people and how many white people?</a:t>
            </a:r>
          </a:p>
        </p:txBody>
      </p:sp>
      <p:sp>
        <p:nvSpPr>
          <p:cNvPr id="13" name="TextBox 12">
            <a:extLst>
              <a:ext uri="{FF2B5EF4-FFF2-40B4-BE49-F238E27FC236}">
                <a16:creationId xmlns:a16="http://schemas.microsoft.com/office/drawing/2014/main" id="{079F38C6-6647-5653-F407-ABFF506B0995}"/>
              </a:ext>
            </a:extLst>
          </p:cNvPr>
          <p:cNvSpPr txBox="1"/>
          <p:nvPr/>
        </p:nvSpPr>
        <p:spPr>
          <a:xfrm rot="7149051">
            <a:off x="401035" y="4542540"/>
            <a:ext cx="128512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328</a:t>
            </a:r>
          </a:p>
        </p:txBody>
      </p:sp>
      <p:sp>
        <p:nvSpPr>
          <p:cNvPr id="14" name="TextBox 13">
            <a:extLst>
              <a:ext uri="{FF2B5EF4-FFF2-40B4-BE49-F238E27FC236}">
                <a16:creationId xmlns:a16="http://schemas.microsoft.com/office/drawing/2014/main" id="{6B969F1A-F9B8-7784-D783-763FEF1ED40A}"/>
              </a:ext>
            </a:extLst>
          </p:cNvPr>
          <p:cNvSpPr txBox="1"/>
          <p:nvPr/>
        </p:nvSpPr>
        <p:spPr>
          <a:xfrm>
            <a:off x="703779" y="5459017"/>
            <a:ext cx="1903228" cy="400110"/>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The plan was to end with a desegregation rally where?</a:t>
            </a:r>
          </a:p>
        </p:txBody>
      </p:sp>
      <p:sp>
        <p:nvSpPr>
          <p:cNvPr id="15" name="TextBox 14">
            <a:extLst>
              <a:ext uri="{FF2B5EF4-FFF2-40B4-BE49-F238E27FC236}">
                <a16:creationId xmlns:a16="http://schemas.microsoft.com/office/drawing/2014/main" id="{2F3D0F73-1061-765D-A163-B305FB2292CB}"/>
              </a:ext>
            </a:extLst>
          </p:cNvPr>
          <p:cNvSpPr txBox="1"/>
          <p:nvPr/>
        </p:nvSpPr>
        <p:spPr>
          <a:xfrm rot="7149051">
            <a:off x="3874429" y="4448890"/>
            <a:ext cx="128512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200</a:t>
            </a:r>
          </a:p>
        </p:txBody>
      </p:sp>
      <p:sp>
        <p:nvSpPr>
          <p:cNvPr id="16" name="TextBox 15">
            <a:extLst>
              <a:ext uri="{FF2B5EF4-FFF2-40B4-BE49-F238E27FC236}">
                <a16:creationId xmlns:a16="http://schemas.microsoft.com/office/drawing/2014/main" id="{7135844D-65DA-0444-EA8F-EB37A7A22DBD}"/>
              </a:ext>
            </a:extLst>
          </p:cNvPr>
          <p:cNvSpPr txBox="1"/>
          <p:nvPr/>
        </p:nvSpPr>
        <p:spPr>
          <a:xfrm rot="14403877">
            <a:off x="4783354" y="4419186"/>
            <a:ext cx="1903228" cy="553998"/>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Where were the riders met by a mob of over 1,000 angry white people?</a:t>
            </a:r>
          </a:p>
        </p:txBody>
      </p:sp>
      <p:sp>
        <p:nvSpPr>
          <p:cNvPr id="17" name="TextBox 16">
            <a:extLst>
              <a:ext uri="{FF2B5EF4-FFF2-40B4-BE49-F238E27FC236}">
                <a16:creationId xmlns:a16="http://schemas.microsoft.com/office/drawing/2014/main" id="{A50755AC-97CE-341C-BC14-A26DB747DAF0}"/>
              </a:ext>
            </a:extLst>
          </p:cNvPr>
          <p:cNvSpPr txBox="1"/>
          <p:nvPr/>
        </p:nvSpPr>
        <p:spPr>
          <a:xfrm rot="7149051">
            <a:off x="2118965" y="7598768"/>
            <a:ext cx="128512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South Carolina</a:t>
            </a:r>
          </a:p>
        </p:txBody>
      </p:sp>
      <p:sp>
        <p:nvSpPr>
          <p:cNvPr id="18" name="TextBox 17">
            <a:extLst>
              <a:ext uri="{FF2B5EF4-FFF2-40B4-BE49-F238E27FC236}">
                <a16:creationId xmlns:a16="http://schemas.microsoft.com/office/drawing/2014/main" id="{D5CA37BF-A49D-6F9E-BF12-DB5A7D702037}"/>
              </a:ext>
            </a:extLst>
          </p:cNvPr>
          <p:cNvSpPr txBox="1"/>
          <p:nvPr/>
        </p:nvSpPr>
        <p:spPr>
          <a:xfrm rot="14403877">
            <a:off x="3009767" y="7444880"/>
            <a:ext cx="1903228" cy="553998"/>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A group of about ____ greeted the riders in Birmingham.</a:t>
            </a:r>
          </a:p>
        </p:txBody>
      </p:sp>
      <p:sp>
        <p:nvSpPr>
          <p:cNvPr id="19" name="TextBox 18">
            <a:extLst>
              <a:ext uri="{FF2B5EF4-FFF2-40B4-BE49-F238E27FC236}">
                <a16:creationId xmlns:a16="http://schemas.microsoft.com/office/drawing/2014/main" id="{F23C659F-9D65-9019-5E17-C3BC2AC47AD0}"/>
              </a:ext>
            </a:extLst>
          </p:cNvPr>
          <p:cNvSpPr txBox="1"/>
          <p:nvPr/>
        </p:nvSpPr>
        <p:spPr>
          <a:xfrm>
            <a:off x="2477385" y="8596592"/>
            <a:ext cx="1903228"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anywhere</a:t>
            </a:r>
          </a:p>
        </p:txBody>
      </p:sp>
      <p:sp>
        <p:nvSpPr>
          <p:cNvPr id="20" name="TextBox 19">
            <a:extLst>
              <a:ext uri="{FF2B5EF4-FFF2-40B4-BE49-F238E27FC236}">
                <a16:creationId xmlns:a16="http://schemas.microsoft.com/office/drawing/2014/main" id="{0E0327E4-DE19-137D-7B6D-44D4D408DC9E}"/>
              </a:ext>
            </a:extLst>
          </p:cNvPr>
          <p:cNvSpPr txBox="1"/>
          <p:nvPr/>
        </p:nvSpPr>
        <p:spPr>
          <a:xfrm>
            <a:off x="4250993" y="5646248"/>
            <a:ext cx="1903228"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is</a:t>
            </a:r>
          </a:p>
        </p:txBody>
      </p:sp>
      <p:sp>
        <p:nvSpPr>
          <p:cNvPr id="21" name="TextBox 20">
            <a:extLst>
              <a:ext uri="{FF2B5EF4-FFF2-40B4-BE49-F238E27FC236}">
                <a16:creationId xmlns:a16="http://schemas.microsoft.com/office/drawing/2014/main" id="{2AC4323D-35DB-5A79-3404-7D4275D1F5BB}"/>
              </a:ext>
            </a:extLst>
          </p:cNvPr>
          <p:cNvSpPr txBox="1"/>
          <p:nvPr/>
        </p:nvSpPr>
        <p:spPr>
          <a:xfrm rot="14369226">
            <a:off x="1659058" y="4573074"/>
            <a:ext cx="128512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threat</a:t>
            </a:r>
          </a:p>
        </p:txBody>
      </p:sp>
      <p:sp>
        <p:nvSpPr>
          <p:cNvPr id="22" name="TextBox 21">
            <a:extLst>
              <a:ext uri="{FF2B5EF4-FFF2-40B4-BE49-F238E27FC236}">
                <a16:creationId xmlns:a16="http://schemas.microsoft.com/office/drawing/2014/main" id="{77565A3A-B1C0-112A-5EA7-AA79B372B26F}"/>
              </a:ext>
            </a:extLst>
          </p:cNvPr>
          <p:cNvSpPr txBox="1"/>
          <p:nvPr/>
        </p:nvSpPr>
        <p:spPr>
          <a:xfrm rot="7149051">
            <a:off x="466766" y="1465609"/>
            <a:ext cx="128512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everywhere</a:t>
            </a:r>
          </a:p>
        </p:txBody>
      </p:sp>
      <p:sp>
        <p:nvSpPr>
          <p:cNvPr id="23" name="TextBox 22">
            <a:extLst>
              <a:ext uri="{FF2B5EF4-FFF2-40B4-BE49-F238E27FC236}">
                <a16:creationId xmlns:a16="http://schemas.microsoft.com/office/drawing/2014/main" id="{3048EAC4-8841-A037-B4DE-A55E387AFFEF}"/>
              </a:ext>
            </a:extLst>
          </p:cNvPr>
          <p:cNvSpPr txBox="1"/>
          <p:nvPr/>
        </p:nvSpPr>
        <p:spPr>
          <a:xfrm rot="14378272">
            <a:off x="4736351" y="1124375"/>
            <a:ext cx="1477911" cy="707886"/>
          </a:xfrm>
          <a:prstGeom prst="rect">
            <a:avLst/>
          </a:prstGeom>
          <a:noFill/>
        </p:spPr>
        <p:txBody>
          <a:bodyPr wrap="square">
            <a:spAutoFit/>
          </a:bodyPr>
          <a:lstStyle/>
          <a:p>
            <a:r>
              <a:rPr lang="en-US" sz="1000" b="0" i="0" dirty="0">
                <a:solidFill>
                  <a:srgbClr val="000000"/>
                </a:solidFill>
                <a:effectLst/>
                <a:latin typeface="Open Sans" panose="020B0606030504020204" pitchFamily="34" charset="0"/>
              </a:rPr>
              <a:t>The judgment that banned segregation in bus and train terminals.</a:t>
            </a:r>
            <a:endParaRPr lang="en-US" sz="1000" dirty="0"/>
          </a:p>
        </p:txBody>
      </p:sp>
    </p:spTree>
    <p:extLst>
      <p:ext uri="{BB962C8B-B14F-4D97-AF65-F5344CB8AC3E}">
        <p14:creationId xmlns:p14="http://schemas.microsoft.com/office/powerpoint/2010/main" val="131259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B56505F2-2198-10AE-5077-E482AA82743D}"/>
              </a:ext>
            </a:extLst>
          </p:cNvPr>
          <p:cNvSpPr/>
          <p:nvPr/>
        </p:nvSpPr>
        <p:spPr>
          <a:xfrm rot="10800000">
            <a:off x="125967" y="238658"/>
            <a:ext cx="3132145" cy="27001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BD637732-47FD-DB4F-F25D-1BE3B0665A72}"/>
              </a:ext>
            </a:extLst>
          </p:cNvPr>
          <p:cNvSpPr/>
          <p:nvPr/>
        </p:nvSpPr>
        <p:spPr>
          <a:xfrm rot="10800000">
            <a:off x="3599889" y="238658"/>
            <a:ext cx="3132145" cy="27001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156203B0-CB5E-A8BC-A365-80CD3BD2F1AC}"/>
              </a:ext>
            </a:extLst>
          </p:cNvPr>
          <p:cNvSpPr/>
          <p:nvPr/>
        </p:nvSpPr>
        <p:spPr>
          <a:xfrm rot="10800000">
            <a:off x="125967" y="3221937"/>
            <a:ext cx="3132145" cy="27001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39BA0F8C-DC53-DD80-53E0-FC1722A5E815}"/>
              </a:ext>
            </a:extLst>
          </p:cNvPr>
          <p:cNvSpPr/>
          <p:nvPr/>
        </p:nvSpPr>
        <p:spPr>
          <a:xfrm rot="10800000">
            <a:off x="3599889" y="3221936"/>
            <a:ext cx="3132145" cy="27001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F7756BDC-4669-4854-59F3-5750C16FEB98}"/>
              </a:ext>
            </a:extLst>
          </p:cNvPr>
          <p:cNvSpPr/>
          <p:nvPr/>
        </p:nvSpPr>
        <p:spPr>
          <a:xfrm rot="10800000">
            <a:off x="1862927" y="6205214"/>
            <a:ext cx="3132145" cy="270012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3A2001-6568-7ED1-FB9C-E1BFC67948AA}"/>
              </a:ext>
            </a:extLst>
          </p:cNvPr>
          <p:cNvSpPr txBox="1"/>
          <p:nvPr/>
        </p:nvSpPr>
        <p:spPr>
          <a:xfrm rot="3621567">
            <a:off x="342588" y="1263633"/>
            <a:ext cx="128512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interracial</a:t>
            </a:r>
          </a:p>
        </p:txBody>
      </p:sp>
      <p:sp>
        <p:nvSpPr>
          <p:cNvPr id="9" name="TextBox 8">
            <a:extLst>
              <a:ext uri="{FF2B5EF4-FFF2-40B4-BE49-F238E27FC236}">
                <a16:creationId xmlns:a16="http://schemas.microsoft.com/office/drawing/2014/main" id="{B786BB0B-C09E-9808-7035-C278FAE1FC93}"/>
              </a:ext>
            </a:extLst>
          </p:cNvPr>
          <p:cNvSpPr txBox="1"/>
          <p:nvPr/>
        </p:nvSpPr>
        <p:spPr>
          <a:xfrm rot="17970213">
            <a:off x="1338333" y="1109744"/>
            <a:ext cx="1713576" cy="553998"/>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Freedom Rides were a continuation of this movement.</a:t>
            </a:r>
          </a:p>
        </p:txBody>
      </p:sp>
      <p:sp>
        <p:nvSpPr>
          <p:cNvPr id="10" name="TextBox 9">
            <a:extLst>
              <a:ext uri="{FF2B5EF4-FFF2-40B4-BE49-F238E27FC236}">
                <a16:creationId xmlns:a16="http://schemas.microsoft.com/office/drawing/2014/main" id="{3F17570B-5F62-99B5-461E-C89F99FB54A0}"/>
              </a:ext>
            </a:extLst>
          </p:cNvPr>
          <p:cNvSpPr txBox="1"/>
          <p:nvPr/>
        </p:nvSpPr>
        <p:spPr>
          <a:xfrm rot="3663854">
            <a:off x="3687285" y="1340355"/>
            <a:ext cx="171357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Boynton v. Virginia.</a:t>
            </a:r>
          </a:p>
        </p:txBody>
      </p:sp>
      <p:sp>
        <p:nvSpPr>
          <p:cNvPr id="11" name="TextBox 10">
            <a:extLst>
              <a:ext uri="{FF2B5EF4-FFF2-40B4-BE49-F238E27FC236}">
                <a16:creationId xmlns:a16="http://schemas.microsoft.com/office/drawing/2014/main" id="{C92B9E7D-45DA-4287-497D-DFB74A1FFB16}"/>
              </a:ext>
            </a:extLst>
          </p:cNvPr>
          <p:cNvSpPr txBox="1"/>
          <p:nvPr/>
        </p:nvSpPr>
        <p:spPr>
          <a:xfrm rot="17976845">
            <a:off x="4828196" y="1181438"/>
            <a:ext cx="1713576" cy="553998"/>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How many Freedom Riders were incarcerated in Jackson ?</a:t>
            </a:r>
          </a:p>
        </p:txBody>
      </p:sp>
      <p:sp>
        <p:nvSpPr>
          <p:cNvPr id="12" name="TextBox 11">
            <a:extLst>
              <a:ext uri="{FF2B5EF4-FFF2-40B4-BE49-F238E27FC236}">
                <a16:creationId xmlns:a16="http://schemas.microsoft.com/office/drawing/2014/main" id="{F66E6380-4FEA-7967-8BEA-6BEBF035480D}"/>
              </a:ext>
            </a:extLst>
          </p:cNvPr>
          <p:cNvSpPr txBox="1"/>
          <p:nvPr/>
        </p:nvSpPr>
        <p:spPr>
          <a:xfrm rot="10800000">
            <a:off x="835251" y="3282010"/>
            <a:ext cx="171357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New Orleans, Louisiana</a:t>
            </a:r>
          </a:p>
        </p:txBody>
      </p:sp>
      <p:sp>
        <p:nvSpPr>
          <p:cNvPr id="13" name="TextBox 12">
            <a:extLst>
              <a:ext uri="{FF2B5EF4-FFF2-40B4-BE49-F238E27FC236}">
                <a16:creationId xmlns:a16="http://schemas.microsoft.com/office/drawing/2014/main" id="{34E6161C-DF0F-7821-BCA7-1C1834820FB2}"/>
              </a:ext>
            </a:extLst>
          </p:cNvPr>
          <p:cNvSpPr txBox="1"/>
          <p:nvPr/>
        </p:nvSpPr>
        <p:spPr>
          <a:xfrm rot="3522614">
            <a:off x="285059" y="4448888"/>
            <a:ext cx="171357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Montgomery, Alabama</a:t>
            </a:r>
          </a:p>
        </p:txBody>
      </p:sp>
      <p:sp>
        <p:nvSpPr>
          <p:cNvPr id="14" name="TextBox 13">
            <a:extLst>
              <a:ext uri="{FF2B5EF4-FFF2-40B4-BE49-F238E27FC236}">
                <a16:creationId xmlns:a16="http://schemas.microsoft.com/office/drawing/2014/main" id="{2052BD6E-3A86-2AC2-99E9-FE6320E37D20}"/>
              </a:ext>
            </a:extLst>
          </p:cNvPr>
          <p:cNvSpPr txBox="1"/>
          <p:nvPr/>
        </p:nvSpPr>
        <p:spPr>
          <a:xfrm rot="17976845">
            <a:off x="4802485" y="4192489"/>
            <a:ext cx="1713576" cy="553998"/>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How large was the mob faced in Anniston, Alabama?</a:t>
            </a:r>
          </a:p>
        </p:txBody>
      </p:sp>
      <p:sp>
        <p:nvSpPr>
          <p:cNvPr id="15" name="TextBox 14">
            <a:extLst>
              <a:ext uri="{FF2B5EF4-FFF2-40B4-BE49-F238E27FC236}">
                <a16:creationId xmlns:a16="http://schemas.microsoft.com/office/drawing/2014/main" id="{5FBBF891-8DEF-9178-E215-F25063F19484}"/>
              </a:ext>
            </a:extLst>
          </p:cNvPr>
          <p:cNvSpPr txBox="1"/>
          <p:nvPr/>
        </p:nvSpPr>
        <p:spPr>
          <a:xfrm rot="10800000">
            <a:off x="4306496" y="3307403"/>
            <a:ext cx="171357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six</a:t>
            </a:r>
          </a:p>
        </p:txBody>
      </p:sp>
      <p:sp>
        <p:nvSpPr>
          <p:cNvPr id="16" name="TextBox 15">
            <a:extLst>
              <a:ext uri="{FF2B5EF4-FFF2-40B4-BE49-F238E27FC236}">
                <a16:creationId xmlns:a16="http://schemas.microsoft.com/office/drawing/2014/main" id="{6993C338-FF10-50DA-A312-99F9A8FA5042}"/>
              </a:ext>
            </a:extLst>
          </p:cNvPr>
          <p:cNvSpPr txBox="1"/>
          <p:nvPr/>
        </p:nvSpPr>
        <p:spPr>
          <a:xfrm rot="3588362">
            <a:off x="3600973" y="4243705"/>
            <a:ext cx="171357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twenty</a:t>
            </a:r>
          </a:p>
        </p:txBody>
      </p:sp>
      <p:sp>
        <p:nvSpPr>
          <p:cNvPr id="17" name="TextBox 16">
            <a:extLst>
              <a:ext uri="{FF2B5EF4-FFF2-40B4-BE49-F238E27FC236}">
                <a16:creationId xmlns:a16="http://schemas.microsoft.com/office/drawing/2014/main" id="{891B1E05-F02B-3C87-EE22-F151DE7D3C22}"/>
              </a:ext>
            </a:extLst>
          </p:cNvPr>
          <p:cNvSpPr txBox="1"/>
          <p:nvPr/>
        </p:nvSpPr>
        <p:spPr>
          <a:xfrm rot="17976845">
            <a:off x="3146136" y="7213640"/>
            <a:ext cx="1713576" cy="400110"/>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The first episode of violence occurred where?</a:t>
            </a:r>
          </a:p>
        </p:txBody>
      </p:sp>
      <p:sp>
        <p:nvSpPr>
          <p:cNvPr id="18" name="TextBox 17">
            <a:extLst>
              <a:ext uri="{FF2B5EF4-FFF2-40B4-BE49-F238E27FC236}">
                <a16:creationId xmlns:a16="http://schemas.microsoft.com/office/drawing/2014/main" id="{3CBD2ABF-804C-956F-50F6-F8E6F86D95D8}"/>
              </a:ext>
            </a:extLst>
          </p:cNvPr>
          <p:cNvSpPr txBox="1"/>
          <p:nvPr/>
        </p:nvSpPr>
        <p:spPr>
          <a:xfrm rot="10800000">
            <a:off x="2548827" y="6264480"/>
            <a:ext cx="171357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Morgan v. Virginia</a:t>
            </a:r>
          </a:p>
        </p:txBody>
      </p:sp>
      <p:sp>
        <p:nvSpPr>
          <p:cNvPr id="19" name="TextBox 18">
            <a:extLst>
              <a:ext uri="{FF2B5EF4-FFF2-40B4-BE49-F238E27FC236}">
                <a16:creationId xmlns:a16="http://schemas.microsoft.com/office/drawing/2014/main" id="{EC8E87BA-2083-52AB-62CB-973055845B65}"/>
              </a:ext>
            </a:extLst>
          </p:cNvPr>
          <p:cNvSpPr txBox="1"/>
          <p:nvPr/>
        </p:nvSpPr>
        <p:spPr>
          <a:xfrm rot="3594015">
            <a:off x="1934643" y="7290584"/>
            <a:ext cx="171357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Injustice</a:t>
            </a:r>
          </a:p>
        </p:txBody>
      </p:sp>
      <p:sp>
        <p:nvSpPr>
          <p:cNvPr id="20" name="TextBox 19">
            <a:extLst>
              <a:ext uri="{FF2B5EF4-FFF2-40B4-BE49-F238E27FC236}">
                <a16:creationId xmlns:a16="http://schemas.microsoft.com/office/drawing/2014/main" id="{EFDC4C8D-A438-8F83-23CE-38A3B612148D}"/>
              </a:ext>
            </a:extLst>
          </p:cNvPr>
          <p:cNvSpPr txBox="1"/>
          <p:nvPr/>
        </p:nvSpPr>
        <p:spPr>
          <a:xfrm rot="17970213">
            <a:off x="1468162" y="4346377"/>
            <a:ext cx="171357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a</a:t>
            </a:r>
          </a:p>
        </p:txBody>
      </p:sp>
      <p:sp>
        <p:nvSpPr>
          <p:cNvPr id="21" name="TextBox 20">
            <a:extLst>
              <a:ext uri="{FF2B5EF4-FFF2-40B4-BE49-F238E27FC236}">
                <a16:creationId xmlns:a16="http://schemas.microsoft.com/office/drawing/2014/main" id="{2930E15A-9B68-9704-8BAD-7A358B184593}"/>
              </a:ext>
            </a:extLst>
          </p:cNvPr>
          <p:cNvSpPr txBox="1"/>
          <p:nvPr/>
        </p:nvSpPr>
        <p:spPr>
          <a:xfrm rot="10800000">
            <a:off x="4262403" y="271201"/>
            <a:ext cx="171357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to</a:t>
            </a:r>
          </a:p>
        </p:txBody>
      </p:sp>
      <p:sp>
        <p:nvSpPr>
          <p:cNvPr id="22" name="TextBox 21">
            <a:extLst>
              <a:ext uri="{FF2B5EF4-FFF2-40B4-BE49-F238E27FC236}">
                <a16:creationId xmlns:a16="http://schemas.microsoft.com/office/drawing/2014/main" id="{1D324BE8-82BA-92DD-3977-6D646A2F6B93}"/>
              </a:ext>
            </a:extLst>
          </p:cNvPr>
          <p:cNvSpPr txBox="1"/>
          <p:nvPr/>
        </p:nvSpPr>
        <p:spPr>
          <a:xfrm rot="10800000">
            <a:off x="698268" y="265053"/>
            <a:ext cx="1713576" cy="246221"/>
          </a:xfrm>
          <a:prstGeom prst="rect">
            <a:avLst/>
          </a:prstGeom>
          <a:noFill/>
        </p:spPr>
        <p:txBody>
          <a:bodyPr wrap="square" rtlCol="0">
            <a:spAutoFit/>
          </a:bodyPr>
          <a:lstStyle/>
          <a:p>
            <a:pPr algn="ctr"/>
            <a:r>
              <a:rPr lang="en-US" sz="1000" dirty="0">
                <a:latin typeface="Open Sans" panose="020B0606030504020204" pitchFamily="34" charset="0"/>
                <a:ea typeface="Open Sans" panose="020B0606030504020204" pitchFamily="34" charset="0"/>
                <a:cs typeface="Open Sans" panose="020B0606030504020204" pitchFamily="34" charset="0"/>
              </a:rPr>
              <a:t>justice</a:t>
            </a:r>
          </a:p>
        </p:txBody>
      </p:sp>
    </p:spTree>
    <p:extLst>
      <p:ext uri="{BB962C8B-B14F-4D97-AF65-F5344CB8AC3E}">
        <p14:creationId xmlns:p14="http://schemas.microsoft.com/office/powerpoint/2010/main" val="2523009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76136"/>
            <a:ext cx="1596788" cy="780585"/>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76136"/>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MARCH ON WASHINGTON</a:t>
            </a:r>
          </a:p>
        </p:txBody>
      </p:sp>
      <p:sp>
        <p:nvSpPr>
          <p:cNvPr id="3" name="Rectangle 2">
            <a:extLst>
              <a:ext uri="{FF2B5EF4-FFF2-40B4-BE49-F238E27FC236}">
                <a16:creationId xmlns:a16="http://schemas.microsoft.com/office/drawing/2014/main" id="{71D09426-AE6B-5A62-775D-82489C7A98F7}"/>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ECBCB7-914D-1807-512C-3EDD9B26D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5C04BD6B-BED5-C1CD-6104-81AC5A262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50EFD27C-5116-827F-67B6-19E9E60E90F3}"/>
              </a:ext>
            </a:extLst>
          </p:cNvPr>
          <p:cNvSpPr/>
          <p:nvPr/>
        </p:nvSpPr>
        <p:spPr>
          <a:xfrm>
            <a:off x="109182" y="964437"/>
            <a:ext cx="6639636" cy="186989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March on Washington for Jobs and Freedom, popularly known as the 1963 March on Washington, was a massive civil rights demonstration staged in Washington, DC. Attended by an estimated 250,000 people, the 1963 March on Washington was, at the time, the largest civil rights-related protest in the history of the United States. It is widely celebrated as a seminal moment in twentieth-century US history, as it succeeded in pressuring the presidential administration of John F. Kennedy into enshrining major civil rights reforms in the Civil Rights Act (1964). The 1963 March on Washington was also the backdrop for the famous “I Have a Dream” speech by the revered racial justice hero Dr. Martin Luther King, Jr. </a:t>
            </a:r>
          </a:p>
        </p:txBody>
      </p:sp>
      <p:sp>
        <p:nvSpPr>
          <p:cNvPr id="9" name="Rectangle 8">
            <a:extLst>
              <a:ext uri="{FF2B5EF4-FFF2-40B4-BE49-F238E27FC236}">
                <a16:creationId xmlns:a16="http://schemas.microsoft.com/office/drawing/2014/main" id="{8E068716-AD0C-3C45-D33B-EF474B735810}"/>
              </a:ext>
            </a:extLst>
          </p:cNvPr>
          <p:cNvSpPr/>
          <p:nvPr/>
        </p:nvSpPr>
        <p:spPr>
          <a:xfrm>
            <a:off x="0" y="4825309"/>
            <a:ext cx="1596788" cy="780585"/>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10" name="Rectangle 9">
            <a:extLst>
              <a:ext uri="{FF2B5EF4-FFF2-40B4-BE49-F238E27FC236}">
                <a16:creationId xmlns:a16="http://schemas.microsoft.com/office/drawing/2014/main" id="{0DAEC68F-FCF5-2B47-A927-82125EA36426}"/>
              </a:ext>
            </a:extLst>
          </p:cNvPr>
          <p:cNvSpPr/>
          <p:nvPr/>
        </p:nvSpPr>
        <p:spPr>
          <a:xfrm>
            <a:off x="1596788" y="4825309"/>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MARCH ON WASHINGTON</a:t>
            </a:r>
          </a:p>
        </p:txBody>
      </p:sp>
      <p:sp>
        <p:nvSpPr>
          <p:cNvPr id="12" name="TextBox 11">
            <a:extLst>
              <a:ext uri="{FF2B5EF4-FFF2-40B4-BE49-F238E27FC236}">
                <a16:creationId xmlns:a16="http://schemas.microsoft.com/office/drawing/2014/main" id="{E9F028E3-32DC-47C3-592C-724EE77446EE}"/>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8" name="Rectangle 7">
            <a:extLst>
              <a:ext uri="{FF2B5EF4-FFF2-40B4-BE49-F238E27FC236}">
                <a16:creationId xmlns:a16="http://schemas.microsoft.com/office/drawing/2014/main" id="{CB2DA900-ABEC-5E7F-7D73-AB376BC238F7}"/>
              </a:ext>
            </a:extLst>
          </p:cNvPr>
          <p:cNvSpPr/>
          <p:nvPr/>
        </p:nvSpPr>
        <p:spPr>
          <a:xfrm>
            <a:off x="109182" y="2941414"/>
            <a:ext cx="6639636" cy="796083"/>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the “I Have A Dream” speech in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Match the parts of Martin Luther King Jr.’s speech to its appropriate source or figurative language. The correct answers will reveal your code. Record code on group answer sheet and get approval before moving on to task 8. </a:t>
            </a:r>
          </a:p>
        </p:txBody>
      </p:sp>
      <p:sp>
        <p:nvSpPr>
          <p:cNvPr id="16" name="Rectangle 15">
            <a:extLst>
              <a:ext uri="{FF2B5EF4-FFF2-40B4-BE49-F238E27FC236}">
                <a16:creationId xmlns:a16="http://schemas.microsoft.com/office/drawing/2014/main" id="{CBF6393E-3987-F54B-11A1-422AE78E87A0}"/>
              </a:ext>
            </a:extLst>
          </p:cNvPr>
          <p:cNvSpPr/>
          <p:nvPr/>
        </p:nvSpPr>
        <p:spPr>
          <a:xfrm>
            <a:off x="0" y="3879577"/>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754FB1F-71FE-3772-1639-12B9186C9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15436"/>
            <a:ext cx="1671241" cy="157320"/>
          </a:xfrm>
          <a:prstGeom prst="rect">
            <a:avLst/>
          </a:prstGeom>
        </p:spPr>
      </p:pic>
      <p:pic>
        <p:nvPicPr>
          <p:cNvPr id="18" name="Picture 17" descr="Logo&#10;&#10;Description automatically generated">
            <a:extLst>
              <a:ext uri="{FF2B5EF4-FFF2-40B4-BE49-F238E27FC236}">
                <a16:creationId xmlns:a16="http://schemas.microsoft.com/office/drawing/2014/main" id="{99BC29B4-0201-4182-A50B-7ECFDB722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49491"/>
            <a:ext cx="992459" cy="289209"/>
          </a:xfrm>
          <a:prstGeom prst="rect">
            <a:avLst/>
          </a:prstGeom>
        </p:spPr>
      </p:pic>
      <p:sp>
        <p:nvSpPr>
          <p:cNvPr id="11" name="Rectangle 10">
            <a:extLst>
              <a:ext uri="{FF2B5EF4-FFF2-40B4-BE49-F238E27FC236}">
                <a16:creationId xmlns:a16="http://schemas.microsoft.com/office/drawing/2014/main" id="{2DEBA661-2158-FB5D-A729-F1A1640F3B19}"/>
              </a:ext>
            </a:extLst>
          </p:cNvPr>
          <p:cNvSpPr/>
          <p:nvPr/>
        </p:nvSpPr>
        <p:spPr>
          <a:xfrm>
            <a:off x="97450" y="5709453"/>
            <a:ext cx="6639636" cy="186989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March on Washington for Jobs and Freedom, popularly known as the 1963 March on Washington, was a massive civil rights demonstration staged in Washington, DC. Attended by an estimated 250,000 people, the 1963 March on Washington was, at the time, the largest civil rights-related protest in the history of the United States. It is widely celebrated as a seminal moment in twentieth-century US history, as it succeeded in pressuring the presidential administration of John F. Kennedy into enshrining major civil rights reforms in the Civil Rights Act (1964). The 1963 March on Washington was also the backdrop for the famous “I Have a Dream” speech by the revered racial justice hero Dr. Martin Luther King, Jr. </a:t>
            </a:r>
          </a:p>
        </p:txBody>
      </p:sp>
      <p:sp>
        <p:nvSpPr>
          <p:cNvPr id="13" name="Rectangle 12">
            <a:extLst>
              <a:ext uri="{FF2B5EF4-FFF2-40B4-BE49-F238E27FC236}">
                <a16:creationId xmlns:a16="http://schemas.microsoft.com/office/drawing/2014/main" id="{64A3056B-C01D-2F7C-9FEA-32B776FA3614}"/>
              </a:ext>
            </a:extLst>
          </p:cNvPr>
          <p:cNvSpPr/>
          <p:nvPr/>
        </p:nvSpPr>
        <p:spPr>
          <a:xfrm>
            <a:off x="97450" y="7686430"/>
            <a:ext cx="6639636" cy="796083"/>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the “I Have A Dream” speech in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Match the parts of Martin Luther King Jr.’s speech to its appropriate source or figurative language. The correct answers will reveal your code. Record code on group answer sheet and get approval before moving on to task 8. </a:t>
            </a:r>
          </a:p>
        </p:txBody>
      </p:sp>
    </p:spTree>
    <p:extLst>
      <p:ext uri="{BB962C8B-B14F-4D97-AF65-F5344CB8AC3E}">
        <p14:creationId xmlns:p14="http://schemas.microsoft.com/office/powerpoint/2010/main" val="1947878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A2E0B0-505E-4C9B-7E0C-8E65FFF29821}"/>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52AE6C-D5CF-9F97-FF09-E86B88D7E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A050119-BBFD-0AE6-CEAF-CE47575CE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9" name="Rectangle 8">
            <a:extLst>
              <a:ext uri="{FF2B5EF4-FFF2-40B4-BE49-F238E27FC236}">
                <a16:creationId xmlns:a16="http://schemas.microsoft.com/office/drawing/2014/main" id="{FFF7566E-7FAE-E376-F050-5C0A19A0374B}"/>
              </a:ext>
            </a:extLst>
          </p:cNvPr>
          <p:cNvSpPr/>
          <p:nvPr/>
        </p:nvSpPr>
        <p:spPr>
          <a:xfrm>
            <a:off x="324188" y="384353"/>
            <a:ext cx="2908109" cy="53525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Light and Darkness</a:t>
            </a:r>
          </a:p>
        </p:txBody>
      </p:sp>
      <p:sp>
        <p:nvSpPr>
          <p:cNvPr id="10" name="Rectangle 9">
            <a:extLst>
              <a:ext uri="{FF2B5EF4-FFF2-40B4-BE49-F238E27FC236}">
                <a16:creationId xmlns:a16="http://schemas.microsoft.com/office/drawing/2014/main" id="{93B9EA0F-61AA-6878-C854-BB8F4EBE132F}"/>
              </a:ext>
            </a:extLst>
          </p:cNvPr>
          <p:cNvSpPr/>
          <p:nvPr/>
        </p:nvSpPr>
        <p:spPr>
          <a:xfrm>
            <a:off x="324187" y="1126779"/>
            <a:ext cx="2908109" cy="60377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0" i="0" dirty="0">
                <a:solidFill>
                  <a:srgbClr val="000000"/>
                </a:solidFill>
                <a:effectLst/>
                <a:latin typeface="Open Sans" panose="020B0606030504020204" pitchFamily="34" charset="0"/>
              </a:rPr>
              <a:t>Five score years ago..</a:t>
            </a:r>
            <a:endParaRPr lang="en-US" sz="1600" dirty="0">
              <a:solidFill>
                <a:schemeClr val="tx1"/>
              </a:solidFill>
              <a:latin typeface="Arial Black" panose="020B0A040201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60C5C86-DBBD-147B-CA55-4E0411D4417F}"/>
              </a:ext>
            </a:extLst>
          </p:cNvPr>
          <p:cNvSpPr/>
          <p:nvPr/>
        </p:nvSpPr>
        <p:spPr>
          <a:xfrm>
            <a:off x="324187" y="1874700"/>
            <a:ext cx="2908109" cy="106728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r>
              <a:rPr lang="en-US" sz="1600" b="0" i="0" dirty="0">
                <a:solidFill>
                  <a:srgbClr val="000000"/>
                </a:solidFill>
                <a:effectLst/>
                <a:latin typeface="Open Sans" panose="020B0606030504020204" pitchFamily="34" charset="0"/>
              </a:rPr>
              <a:t>Oh, free at last, free at last</a:t>
            </a:r>
          </a:p>
          <a:p>
            <a:pPr algn="r" fontAlgn="base"/>
            <a:r>
              <a:rPr lang="en-US" sz="1600" b="0" i="0" dirty="0">
                <a:solidFill>
                  <a:srgbClr val="000000"/>
                </a:solidFill>
                <a:effectLst/>
                <a:latin typeface="Open Sans" panose="020B0606030504020204" pitchFamily="34" charset="0"/>
              </a:rPr>
              <a:t>I thank God I’m free at last</a:t>
            </a:r>
          </a:p>
          <a:p>
            <a:pPr algn="r" fontAlgn="base"/>
            <a:r>
              <a:rPr lang="en-US" sz="1600" b="0" i="0" dirty="0">
                <a:solidFill>
                  <a:srgbClr val="000000"/>
                </a:solidFill>
                <a:effectLst/>
                <a:latin typeface="Open Sans" panose="020B0606030504020204" pitchFamily="34" charset="0"/>
              </a:rPr>
              <a:t>Free at last, free at last</a:t>
            </a:r>
          </a:p>
          <a:p>
            <a:pPr algn="r" fontAlgn="base"/>
            <a:r>
              <a:rPr lang="en-US" sz="1600" b="0" i="0" dirty="0">
                <a:solidFill>
                  <a:srgbClr val="000000"/>
                </a:solidFill>
                <a:effectLst/>
                <a:latin typeface="Open Sans" panose="020B0606030504020204" pitchFamily="34" charset="0"/>
              </a:rPr>
              <a:t>I thank God I’m free at last.</a:t>
            </a:r>
          </a:p>
        </p:txBody>
      </p:sp>
      <p:sp>
        <p:nvSpPr>
          <p:cNvPr id="14" name="Rectangle 13">
            <a:extLst>
              <a:ext uri="{FF2B5EF4-FFF2-40B4-BE49-F238E27FC236}">
                <a16:creationId xmlns:a16="http://schemas.microsoft.com/office/drawing/2014/main" id="{7C103806-57D5-9187-C4C0-EB2114E2C990}"/>
              </a:ext>
            </a:extLst>
          </p:cNvPr>
          <p:cNvSpPr/>
          <p:nvPr/>
        </p:nvSpPr>
        <p:spPr>
          <a:xfrm>
            <a:off x="3530125" y="1478152"/>
            <a:ext cx="2897033" cy="161490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It is obvious today that America has defaulted on this promissory note insofar as her citizens of color are concerned. Instead of honoring this sacred obligation, America has given the Negro people a bad check: a check which has come back marked "insufficient funds." But we refuse to believe that the bank of justice is bankrupt. </a:t>
            </a:r>
          </a:p>
        </p:txBody>
      </p:sp>
      <p:sp>
        <p:nvSpPr>
          <p:cNvPr id="16" name="Rectangle 15">
            <a:extLst>
              <a:ext uri="{FF2B5EF4-FFF2-40B4-BE49-F238E27FC236}">
                <a16:creationId xmlns:a16="http://schemas.microsoft.com/office/drawing/2014/main" id="{2DC5B286-B294-826D-77D5-D1DD930B4806}"/>
              </a:ext>
            </a:extLst>
          </p:cNvPr>
          <p:cNvSpPr/>
          <p:nvPr/>
        </p:nvSpPr>
        <p:spPr>
          <a:xfrm>
            <a:off x="3530125" y="403719"/>
            <a:ext cx="2897033" cy="88439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rgbClr val="000000"/>
                </a:solidFill>
                <a:latin typeface="Open Sans" panose="020B0606030504020204" pitchFamily="34" charset="0"/>
              </a:rPr>
              <a:t>H</a:t>
            </a:r>
            <a:r>
              <a:rPr lang="en-US" sz="1600" b="0" i="0" dirty="0">
                <a:solidFill>
                  <a:srgbClr val="000000"/>
                </a:solidFill>
                <a:effectLst/>
                <a:latin typeface="Open Sans" panose="020B0606030504020204" pitchFamily="34" charset="0"/>
              </a:rPr>
              <a:t>e cited its significance in providing hope to the freed slaves</a:t>
            </a:r>
            <a:endParaRPr lang="en-US" sz="1600" dirty="0">
              <a:solidFill>
                <a:schemeClr val="tx1"/>
              </a:solidFill>
              <a:latin typeface="Arial Black" panose="020B0A040201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A91033F-5DF7-57CF-6B88-76797349774A}"/>
              </a:ext>
            </a:extLst>
          </p:cNvPr>
          <p:cNvSpPr/>
          <p:nvPr/>
        </p:nvSpPr>
        <p:spPr>
          <a:xfrm>
            <a:off x="3530125" y="3263280"/>
            <a:ext cx="2897033" cy="181791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r>
              <a:rPr lang="en-US" sz="1600" b="0" i="0" dirty="0">
                <a:solidFill>
                  <a:srgbClr val="000000"/>
                </a:solidFill>
                <a:effectLst/>
                <a:latin typeface="Open Sans" panose="020B0606030504020204" pitchFamily="34" charset="0"/>
              </a:rPr>
              <a:t>My country tis of thee,</a:t>
            </a:r>
          </a:p>
          <a:p>
            <a:pPr algn="r" fontAlgn="base"/>
            <a:r>
              <a:rPr lang="en-US" sz="1600" b="0" i="0" dirty="0">
                <a:solidFill>
                  <a:srgbClr val="000000"/>
                </a:solidFill>
                <a:effectLst/>
                <a:latin typeface="Open Sans" panose="020B0606030504020204" pitchFamily="34" charset="0"/>
              </a:rPr>
              <a:t>Sweet land of liberty,</a:t>
            </a:r>
          </a:p>
          <a:p>
            <a:pPr algn="r" fontAlgn="base"/>
            <a:r>
              <a:rPr lang="en-US" sz="1600" b="0" i="0" dirty="0">
                <a:solidFill>
                  <a:srgbClr val="000000"/>
                </a:solidFill>
                <a:effectLst/>
                <a:latin typeface="Open Sans" panose="020B0606030504020204" pitchFamily="34" charset="0"/>
              </a:rPr>
              <a:t>Of thee I sing.</a:t>
            </a:r>
          </a:p>
          <a:p>
            <a:pPr algn="r" fontAlgn="base"/>
            <a:r>
              <a:rPr lang="en-US" sz="1600" b="0" i="0" dirty="0">
                <a:solidFill>
                  <a:srgbClr val="000000"/>
                </a:solidFill>
                <a:effectLst/>
                <a:latin typeface="Open Sans" panose="020B0606030504020204" pitchFamily="34" charset="0"/>
              </a:rPr>
              <a:t>Land where my fathers died!</a:t>
            </a:r>
          </a:p>
          <a:p>
            <a:pPr algn="r" fontAlgn="base"/>
            <a:r>
              <a:rPr lang="en-US" sz="1600" b="0" i="0" dirty="0">
                <a:solidFill>
                  <a:srgbClr val="000000"/>
                </a:solidFill>
                <a:effectLst/>
                <a:latin typeface="Open Sans" panose="020B0606030504020204" pitchFamily="34" charset="0"/>
              </a:rPr>
              <a:t>Land of the Pilgrim’s pride!</a:t>
            </a:r>
          </a:p>
          <a:p>
            <a:pPr algn="r" fontAlgn="base"/>
            <a:r>
              <a:rPr lang="en-US" sz="1600" b="0" i="0" dirty="0">
                <a:solidFill>
                  <a:srgbClr val="000000"/>
                </a:solidFill>
                <a:effectLst/>
                <a:latin typeface="Open Sans" panose="020B0606030504020204" pitchFamily="34" charset="0"/>
              </a:rPr>
              <a:t>From every mountain side,</a:t>
            </a:r>
          </a:p>
          <a:p>
            <a:pPr algn="r" fontAlgn="base"/>
            <a:r>
              <a:rPr lang="en-US" sz="1600" b="0" i="0" dirty="0">
                <a:solidFill>
                  <a:srgbClr val="000000"/>
                </a:solidFill>
                <a:effectLst/>
                <a:latin typeface="Open Sans" panose="020B0606030504020204" pitchFamily="34" charset="0"/>
              </a:rPr>
              <a:t>Let freedom ring!</a:t>
            </a:r>
          </a:p>
        </p:txBody>
      </p:sp>
      <p:sp>
        <p:nvSpPr>
          <p:cNvPr id="20" name="Rectangle 19">
            <a:extLst>
              <a:ext uri="{FF2B5EF4-FFF2-40B4-BE49-F238E27FC236}">
                <a16:creationId xmlns:a16="http://schemas.microsoft.com/office/drawing/2014/main" id="{CDF68703-F6AC-E4E3-A084-6F4E6A1ABF34}"/>
              </a:ext>
            </a:extLst>
          </p:cNvPr>
          <p:cNvSpPr/>
          <p:nvPr/>
        </p:nvSpPr>
        <p:spPr>
          <a:xfrm>
            <a:off x="532811" y="50131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1</a:t>
            </a:r>
          </a:p>
        </p:txBody>
      </p:sp>
      <p:sp>
        <p:nvSpPr>
          <p:cNvPr id="21" name="Rectangle 20">
            <a:extLst>
              <a:ext uri="{FF2B5EF4-FFF2-40B4-BE49-F238E27FC236}">
                <a16:creationId xmlns:a16="http://schemas.microsoft.com/office/drawing/2014/main" id="{FBC13E95-B58D-66E8-287B-D62EB711BD5D}"/>
              </a:ext>
            </a:extLst>
          </p:cNvPr>
          <p:cNvSpPr/>
          <p:nvPr/>
        </p:nvSpPr>
        <p:spPr>
          <a:xfrm>
            <a:off x="3575424" y="456303"/>
            <a:ext cx="286501" cy="27267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2</a:t>
            </a:r>
          </a:p>
        </p:txBody>
      </p:sp>
      <p:sp>
        <p:nvSpPr>
          <p:cNvPr id="22" name="Rectangle 21">
            <a:extLst>
              <a:ext uri="{FF2B5EF4-FFF2-40B4-BE49-F238E27FC236}">
                <a16:creationId xmlns:a16="http://schemas.microsoft.com/office/drawing/2014/main" id="{CAAE4BB4-537E-4228-AD89-E789FFCCD8C5}"/>
              </a:ext>
            </a:extLst>
          </p:cNvPr>
          <p:cNvSpPr/>
          <p:nvPr/>
        </p:nvSpPr>
        <p:spPr>
          <a:xfrm>
            <a:off x="519574" y="1259801"/>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3</a:t>
            </a:r>
          </a:p>
        </p:txBody>
      </p:sp>
      <p:sp>
        <p:nvSpPr>
          <p:cNvPr id="23" name="Rectangle 22">
            <a:extLst>
              <a:ext uri="{FF2B5EF4-FFF2-40B4-BE49-F238E27FC236}">
                <a16:creationId xmlns:a16="http://schemas.microsoft.com/office/drawing/2014/main" id="{7F9D6D85-1E38-842F-AF31-47F6C32FA9EC}"/>
              </a:ext>
            </a:extLst>
          </p:cNvPr>
          <p:cNvSpPr/>
          <p:nvPr/>
        </p:nvSpPr>
        <p:spPr>
          <a:xfrm>
            <a:off x="3575424" y="1512173"/>
            <a:ext cx="269147" cy="21838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Black" panose="020B0A04020102020204" pitchFamily="34" charset="0"/>
              </a:rPr>
              <a:t>4</a:t>
            </a:r>
          </a:p>
        </p:txBody>
      </p:sp>
      <p:sp>
        <p:nvSpPr>
          <p:cNvPr id="24" name="Rectangle 23">
            <a:extLst>
              <a:ext uri="{FF2B5EF4-FFF2-40B4-BE49-F238E27FC236}">
                <a16:creationId xmlns:a16="http://schemas.microsoft.com/office/drawing/2014/main" id="{55041416-DA79-D96C-BFAA-BE8E0CB27DD3}"/>
              </a:ext>
            </a:extLst>
          </p:cNvPr>
          <p:cNvSpPr/>
          <p:nvPr/>
        </p:nvSpPr>
        <p:spPr>
          <a:xfrm>
            <a:off x="381888" y="1924277"/>
            <a:ext cx="267532" cy="280693"/>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5</a:t>
            </a:r>
          </a:p>
        </p:txBody>
      </p:sp>
      <p:sp>
        <p:nvSpPr>
          <p:cNvPr id="25" name="Rectangle 24">
            <a:extLst>
              <a:ext uri="{FF2B5EF4-FFF2-40B4-BE49-F238E27FC236}">
                <a16:creationId xmlns:a16="http://schemas.microsoft.com/office/drawing/2014/main" id="{AFFBEF88-1193-5782-EA77-1AB97DB2D080}"/>
              </a:ext>
            </a:extLst>
          </p:cNvPr>
          <p:cNvSpPr/>
          <p:nvPr/>
        </p:nvSpPr>
        <p:spPr>
          <a:xfrm>
            <a:off x="3575424" y="3334991"/>
            <a:ext cx="361184" cy="31867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6</a:t>
            </a:r>
          </a:p>
        </p:txBody>
      </p:sp>
      <p:sp>
        <p:nvSpPr>
          <p:cNvPr id="7" name="Rectangle 6">
            <a:extLst>
              <a:ext uri="{FF2B5EF4-FFF2-40B4-BE49-F238E27FC236}">
                <a16:creationId xmlns:a16="http://schemas.microsoft.com/office/drawing/2014/main" id="{62407592-4BE4-E02E-37EE-D1A08264D36C}"/>
              </a:ext>
            </a:extLst>
          </p:cNvPr>
          <p:cNvSpPr/>
          <p:nvPr/>
        </p:nvSpPr>
        <p:spPr>
          <a:xfrm>
            <a:off x="3530125" y="5193018"/>
            <a:ext cx="2897033" cy="136680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"We are not satisfied, and we will not be satisfied until "justice rolls down like waters and righteousness like a mighty stream."</a:t>
            </a:r>
          </a:p>
        </p:txBody>
      </p:sp>
      <p:sp>
        <p:nvSpPr>
          <p:cNvPr id="8" name="Rectangle 7">
            <a:extLst>
              <a:ext uri="{FF2B5EF4-FFF2-40B4-BE49-F238E27FC236}">
                <a16:creationId xmlns:a16="http://schemas.microsoft.com/office/drawing/2014/main" id="{741D7D44-25DF-05D8-4B6A-C34818095913}"/>
              </a:ext>
            </a:extLst>
          </p:cNvPr>
          <p:cNvSpPr/>
          <p:nvPr/>
        </p:nvSpPr>
        <p:spPr>
          <a:xfrm>
            <a:off x="324187" y="3032660"/>
            <a:ext cx="2897032" cy="161490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0" i="0" dirty="0">
                <a:solidFill>
                  <a:srgbClr val="000000"/>
                </a:solidFill>
                <a:effectLst/>
                <a:latin typeface="Open Sans" panose="020B0606030504020204" pitchFamily="34" charset="0"/>
              </a:rPr>
              <a:t>“We hold these truths to be self-evident, that all men are created equal. That they are endowed by their Creator with certain unalienable Rights, that among these are Life, Liberty and the pursuit of Happiness.” </a:t>
            </a:r>
            <a:endParaRPr lang="en-US" sz="1400" dirty="0">
              <a:solidFill>
                <a:schemeClr val="tx1"/>
              </a:solidFill>
              <a:latin typeface="Arial Black" panose="020B0A040201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3F922FF-B25E-CB85-9788-4D288E443B79}"/>
              </a:ext>
            </a:extLst>
          </p:cNvPr>
          <p:cNvSpPr/>
          <p:nvPr/>
        </p:nvSpPr>
        <p:spPr>
          <a:xfrm>
            <a:off x="381888" y="4330902"/>
            <a:ext cx="294121" cy="27829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7</a:t>
            </a:r>
          </a:p>
        </p:txBody>
      </p:sp>
      <p:sp>
        <p:nvSpPr>
          <p:cNvPr id="13" name="Rectangle 12">
            <a:extLst>
              <a:ext uri="{FF2B5EF4-FFF2-40B4-BE49-F238E27FC236}">
                <a16:creationId xmlns:a16="http://schemas.microsoft.com/office/drawing/2014/main" id="{EEE870D9-4336-370C-BE89-A1815A3625B8}"/>
              </a:ext>
            </a:extLst>
          </p:cNvPr>
          <p:cNvSpPr/>
          <p:nvPr/>
        </p:nvSpPr>
        <p:spPr>
          <a:xfrm>
            <a:off x="3583375" y="6244665"/>
            <a:ext cx="278550" cy="26390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8</a:t>
            </a:r>
          </a:p>
        </p:txBody>
      </p:sp>
      <p:sp>
        <p:nvSpPr>
          <p:cNvPr id="19" name="Rectangle 18">
            <a:extLst>
              <a:ext uri="{FF2B5EF4-FFF2-40B4-BE49-F238E27FC236}">
                <a16:creationId xmlns:a16="http://schemas.microsoft.com/office/drawing/2014/main" id="{1830588C-2840-08AB-6635-3CDBB9F0B3C5}"/>
              </a:ext>
            </a:extLst>
          </p:cNvPr>
          <p:cNvSpPr/>
          <p:nvPr/>
        </p:nvSpPr>
        <p:spPr>
          <a:xfrm>
            <a:off x="324186" y="4845056"/>
            <a:ext cx="2897033" cy="153186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"I have a dream that my four little children will one day live in a nation where they will not be judged by the color of their skin but by the content of their character."</a:t>
            </a:r>
          </a:p>
        </p:txBody>
      </p:sp>
      <p:sp>
        <p:nvSpPr>
          <p:cNvPr id="26" name="Rectangle 25">
            <a:extLst>
              <a:ext uri="{FF2B5EF4-FFF2-40B4-BE49-F238E27FC236}">
                <a16:creationId xmlns:a16="http://schemas.microsoft.com/office/drawing/2014/main" id="{8F2F30FA-581A-1394-5ED8-378654660FDC}"/>
              </a:ext>
            </a:extLst>
          </p:cNvPr>
          <p:cNvSpPr/>
          <p:nvPr/>
        </p:nvSpPr>
        <p:spPr>
          <a:xfrm>
            <a:off x="369307" y="5600565"/>
            <a:ext cx="278550" cy="26390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9</a:t>
            </a:r>
          </a:p>
        </p:txBody>
      </p:sp>
      <p:sp>
        <p:nvSpPr>
          <p:cNvPr id="27" name="Rectangle 26">
            <a:extLst>
              <a:ext uri="{FF2B5EF4-FFF2-40B4-BE49-F238E27FC236}">
                <a16:creationId xmlns:a16="http://schemas.microsoft.com/office/drawing/2014/main" id="{05CEC2DB-25BF-9C52-B771-D870CAE58CD9}"/>
              </a:ext>
            </a:extLst>
          </p:cNvPr>
          <p:cNvSpPr/>
          <p:nvPr/>
        </p:nvSpPr>
        <p:spPr>
          <a:xfrm>
            <a:off x="335263" y="6612781"/>
            <a:ext cx="2897033" cy="112664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"I have a dream that one day this nation will rise up and live out the true meaning of its creed."</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FBF528FB-1FE7-283E-3F28-E6C52C7E87D3}"/>
              </a:ext>
            </a:extLst>
          </p:cNvPr>
          <p:cNvSpPr/>
          <p:nvPr/>
        </p:nvSpPr>
        <p:spPr>
          <a:xfrm>
            <a:off x="426998" y="7269300"/>
            <a:ext cx="550683" cy="41941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10</a:t>
            </a:r>
          </a:p>
        </p:txBody>
      </p:sp>
    </p:spTree>
    <p:extLst>
      <p:ext uri="{BB962C8B-B14F-4D97-AF65-F5344CB8AC3E}">
        <p14:creationId xmlns:p14="http://schemas.microsoft.com/office/powerpoint/2010/main" val="1760972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A2E0B0-505E-4C9B-7E0C-8E65FFF29821}"/>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52AE6C-D5CF-9F97-FF09-E86B88D7E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A050119-BBFD-0AE6-CEAF-CE47575CE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8" name="Rectangle 7">
            <a:extLst>
              <a:ext uri="{FF2B5EF4-FFF2-40B4-BE49-F238E27FC236}">
                <a16:creationId xmlns:a16="http://schemas.microsoft.com/office/drawing/2014/main" id="{733D83FE-AF76-DF37-1FBF-38FCDD2ACD69}"/>
              </a:ext>
            </a:extLst>
          </p:cNvPr>
          <p:cNvSpPr/>
          <p:nvPr/>
        </p:nvSpPr>
        <p:spPr>
          <a:xfrm>
            <a:off x="4190357" y="593336"/>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Good and Evil</a:t>
            </a:r>
          </a:p>
        </p:txBody>
      </p:sp>
      <p:sp>
        <p:nvSpPr>
          <p:cNvPr id="11" name="Rectangle 10">
            <a:extLst>
              <a:ext uri="{FF2B5EF4-FFF2-40B4-BE49-F238E27FC236}">
                <a16:creationId xmlns:a16="http://schemas.microsoft.com/office/drawing/2014/main" id="{990B2575-F419-44E6-AF9D-CF0EEECCD754}"/>
              </a:ext>
            </a:extLst>
          </p:cNvPr>
          <p:cNvSpPr/>
          <p:nvPr/>
        </p:nvSpPr>
        <p:spPr>
          <a:xfrm>
            <a:off x="4190358" y="1921884"/>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Emancipation Proclamation</a:t>
            </a:r>
          </a:p>
        </p:txBody>
      </p:sp>
      <p:sp>
        <p:nvSpPr>
          <p:cNvPr id="13" name="Rectangle 12">
            <a:extLst>
              <a:ext uri="{FF2B5EF4-FFF2-40B4-BE49-F238E27FC236}">
                <a16:creationId xmlns:a16="http://schemas.microsoft.com/office/drawing/2014/main" id="{B0F5F184-452C-25DD-38C2-B5AB858A6A9F}"/>
              </a:ext>
            </a:extLst>
          </p:cNvPr>
          <p:cNvSpPr/>
          <p:nvPr/>
        </p:nvSpPr>
        <p:spPr>
          <a:xfrm>
            <a:off x="500383" y="1914904"/>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US </a:t>
            </a:r>
          </a:p>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Constitution</a:t>
            </a:r>
          </a:p>
        </p:txBody>
      </p:sp>
      <p:sp>
        <p:nvSpPr>
          <p:cNvPr id="15" name="Rectangle 14">
            <a:extLst>
              <a:ext uri="{FF2B5EF4-FFF2-40B4-BE49-F238E27FC236}">
                <a16:creationId xmlns:a16="http://schemas.microsoft.com/office/drawing/2014/main" id="{7A68715A-E01D-EE2E-42A5-68B37E9CDD5B}"/>
              </a:ext>
            </a:extLst>
          </p:cNvPr>
          <p:cNvSpPr/>
          <p:nvPr/>
        </p:nvSpPr>
        <p:spPr>
          <a:xfrm>
            <a:off x="4190358" y="3243452"/>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Metaphor</a:t>
            </a:r>
          </a:p>
        </p:txBody>
      </p:sp>
      <p:sp>
        <p:nvSpPr>
          <p:cNvPr id="2" name="Rectangle 1">
            <a:extLst>
              <a:ext uri="{FF2B5EF4-FFF2-40B4-BE49-F238E27FC236}">
                <a16:creationId xmlns:a16="http://schemas.microsoft.com/office/drawing/2014/main" id="{AC8F6D69-194F-649E-73B6-32E9A97A5A57}"/>
              </a:ext>
            </a:extLst>
          </p:cNvPr>
          <p:cNvSpPr/>
          <p:nvPr/>
        </p:nvSpPr>
        <p:spPr>
          <a:xfrm>
            <a:off x="500384" y="3243452"/>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“America!” </a:t>
            </a:r>
          </a:p>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By Samuel </a:t>
            </a:r>
          </a:p>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Francis Smith</a:t>
            </a:r>
          </a:p>
        </p:txBody>
      </p:sp>
      <p:sp>
        <p:nvSpPr>
          <p:cNvPr id="4" name="Rectangle 3">
            <a:extLst>
              <a:ext uri="{FF2B5EF4-FFF2-40B4-BE49-F238E27FC236}">
                <a16:creationId xmlns:a16="http://schemas.microsoft.com/office/drawing/2014/main" id="{9DE687C2-DEFD-2F5F-07C5-C21AC7BC53FA}"/>
              </a:ext>
            </a:extLst>
          </p:cNvPr>
          <p:cNvSpPr/>
          <p:nvPr/>
        </p:nvSpPr>
        <p:spPr>
          <a:xfrm>
            <a:off x="4190358" y="4572000"/>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Repetition</a:t>
            </a:r>
          </a:p>
        </p:txBody>
      </p:sp>
      <p:sp>
        <p:nvSpPr>
          <p:cNvPr id="7" name="Rectangle 6">
            <a:extLst>
              <a:ext uri="{FF2B5EF4-FFF2-40B4-BE49-F238E27FC236}">
                <a16:creationId xmlns:a16="http://schemas.microsoft.com/office/drawing/2014/main" id="{4659437D-009E-6989-A7C2-BC11AC6672FE}"/>
              </a:ext>
            </a:extLst>
          </p:cNvPr>
          <p:cNvSpPr/>
          <p:nvPr/>
        </p:nvSpPr>
        <p:spPr>
          <a:xfrm>
            <a:off x="500384" y="4572000"/>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Simile</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C291E110-7CDD-6CC5-9530-856D7D91BF6E}"/>
              </a:ext>
            </a:extLst>
          </p:cNvPr>
          <p:cNvSpPr/>
          <p:nvPr/>
        </p:nvSpPr>
        <p:spPr>
          <a:xfrm>
            <a:off x="500383" y="586356"/>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Gettysburg </a:t>
            </a:r>
          </a:p>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Address</a:t>
            </a:r>
          </a:p>
        </p:txBody>
      </p:sp>
      <p:sp>
        <p:nvSpPr>
          <p:cNvPr id="25" name="Rectangle 24">
            <a:extLst>
              <a:ext uri="{FF2B5EF4-FFF2-40B4-BE49-F238E27FC236}">
                <a16:creationId xmlns:a16="http://schemas.microsoft.com/office/drawing/2014/main" id="{BF123F12-4E8E-6B16-C5D1-60CF8DA36461}"/>
              </a:ext>
            </a:extLst>
          </p:cNvPr>
          <p:cNvSpPr/>
          <p:nvPr/>
        </p:nvSpPr>
        <p:spPr>
          <a:xfrm>
            <a:off x="583232" y="663112"/>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H</a:t>
            </a:r>
          </a:p>
        </p:txBody>
      </p:sp>
      <p:sp>
        <p:nvSpPr>
          <p:cNvPr id="26" name="Rectangle 25">
            <a:extLst>
              <a:ext uri="{FF2B5EF4-FFF2-40B4-BE49-F238E27FC236}">
                <a16:creationId xmlns:a16="http://schemas.microsoft.com/office/drawing/2014/main" id="{A2F87248-3C90-F3AB-C950-6DD046202400}"/>
              </a:ext>
            </a:extLst>
          </p:cNvPr>
          <p:cNvSpPr/>
          <p:nvPr/>
        </p:nvSpPr>
        <p:spPr>
          <a:xfrm>
            <a:off x="4286906" y="663105"/>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D</a:t>
            </a:r>
          </a:p>
        </p:txBody>
      </p:sp>
      <p:sp>
        <p:nvSpPr>
          <p:cNvPr id="27" name="Rectangle 26">
            <a:extLst>
              <a:ext uri="{FF2B5EF4-FFF2-40B4-BE49-F238E27FC236}">
                <a16:creationId xmlns:a16="http://schemas.microsoft.com/office/drawing/2014/main" id="{A10EEFB3-F6E4-5D6D-58D0-5A52A49971A3}"/>
              </a:ext>
            </a:extLst>
          </p:cNvPr>
          <p:cNvSpPr/>
          <p:nvPr/>
        </p:nvSpPr>
        <p:spPr>
          <a:xfrm>
            <a:off x="602881" y="1988265"/>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C</a:t>
            </a:r>
          </a:p>
        </p:txBody>
      </p:sp>
      <p:sp>
        <p:nvSpPr>
          <p:cNvPr id="28" name="Rectangle 27">
            <a:extLst>
              <a:ext uri="{FF2B5EF4-FFF2-40B4-BE49-F238E27FC236}">
                <a16:creationId xmlns:a16="http://schemas.microsoft.com/office/drawing/2014/main" id="{D213B2D1-5F10-E385-3285-63F1958158BB}"/>
              </a:ext>
            </a:extLst>
          </p:cNvPr>
          <p:cNvSpPr/>
          <p:nvPr/>
        </p:nvSpPr>
        <p:spPr>
          <a:xfrm>
            <a:off x="4286905" y="198310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G</a:t>
            </a:r>
          </a:p>
        </p:txBody>
      </p:sp>
      <p:sp>
        <p:nvSpPr>
          <p:cNvPr id="29" name="Rectangle 28">
            <a:extLst>
              <a:ext uri="{FF2B5EF4-FFF2-40B4-BE49-F238E27FC236}">
                <a16:creationId xmlns:a16="http://schemas.microsoft.com/office/drawing/2014/main" id="{41AAD08E-A1EE-32C3-77F4-CB6828621432}"/>
              </a:ext>
            </a:extLst>
          </p:cNvPr>
          <p:cNvSpPr/>
          <p:nvPr/>
        </p:nvSpPr>
        <p:spPr>
          <a:xfrm>
            <a:off x="591656" y="3352170"/>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B</a:t>
            </a:r>
          </a:p>
        </p:txBody>
      </p:sp>
      <p:sp>
        <p:nvSpPr>
          <p:cNvPr id="30" name="Rectangle 29">
            <a:extLst>
              <a:ext uri="{FF2B5EF4-FFF2-40B4-BE49-F238E27FC236}">
                <a16:creationId xmlns:a16="http://schemas.microsoft.com/office/drawing/2014/main" id="{13538E96-47F1-CF78-9BA7-B229329C5619}"/>
              </a:ext>
            </a:extLst>
          </p:cNvPr>
          <p:cNvSpPr/>
          <p:nvPr/>
        </p:nvSpPr>
        <p:spPr>
          <a:xfrm>
            <a:off x="4286905" y="3352170"/>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F</a:t>
            </a:r>
          </a:p>
        </p:txBody>
      </p:sp>
      <p:sp>
        <p:nvSpPr>
          <p:cNvPr id="31" name="Rectangle 30">
            <a:extLst>
              <a:ext uri="{FF2B5EF4-FFF2-40B4-BE49-F238E27FC236}">
                <a16:creationId xmlns:a16="http://schemas.microsoft.com/office/drawing/2014/main" id="{17DA3B0A-5E28-ABA0-C6F6-7DAF40269AFC}"/>
              </a:ext>
            </a:extLst>
          </p:cNvPr>
          <p:cNvSpPr/>
          <p:nvPr/>
        </p:nvSpPr>
        <p:spPr>
          <a:xfrm>
            <a:off x="591656" y="4639701"/>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A</a:t>
            </a:r>
          </a:p>
        </p:txBody>
      </p:sp>
      <p:sp>
        <p:nvSpPr>
          <p:cNvPr id="32" name="Rectangle 31">
            <a:extLst>
              <a:ext uri="{FF2B5EF4-FFF2-40B4-BE49-F238E27FC236}">
                <a16:creationId xmlns:a16="http://schemas.microsoft.com/office/drawing/2014/main" id="{30E424B5-1966-A51D-B1EC-365C799F6FB0}"/>
              </a:ext>
            </a:extLst>
          </p:cNvPr>
          <p:cNvSpPr/>
          <p:nvPr/>
        </p:nvSpPr>
        <p:spPr>
          <a:xfrm>
            <a:off x="4286904" y="4644128"/>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E</a:t>
            </a:r>
          </a:p>
        </p:txBody>
      </p:sp>
      <p:sp>
        <p:nvSpPr>
          <p:cNvPr id="9" name="Rectangle 8">
            <a:extLst>
              <a:ext uri="{FF2B5EF4-FFF2-40B4-BE49-F238E27FC236}">
                <a16:creationId xmlns:a16="http://schemas.microsoft.com/office/drawing/2014/main" id="{ED0CFD95-FA37-DBA8-778C-D7831D356677}"/>
              </a:ext>
            </a:extLst>
          </p:cNvPr>
          <p:cNvSpPr/>
          <p:nvPr/>
        </p:nvSpPr>
        <p:spPr>
          <a:xfrm>
            <a:off x="4190357" y="5926097"/>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Personification</a:t>
            </a:r>
          </a:p>
        </p:txBody>
      </p:sp>
      <p:sp>
        <p:nvSpPr>
          <p:cNvPr id="10" name="Rectangle 9">
            <a:extLst>
              <a:ext uri="{FF2B5EF4-FFF2-40B4-BE49-F238E27FC236}">
                <a16:creationId xmlns:a16="http://schemas.microsoft.com/office/drawing/2014/main" id="{8A85AB1C-32F7-F776-92C5-8351E3FB3AA3}"/>
              </a:ext>
            </a:extLst>
          </p:cNvPr>
          <p:cNvSpPr/>
          <p:nvPr/>
        </p:nvSpPr>
        <p:spPr>
          <a:xfrm>
            <a:off x="500383" y="5926097"/>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Alliteration</a:t>
            </a:r>
          </a:p>
        </p:txBody>
      </p:sp>
      <p:sp>
        <p:nvSpPr>
          <p:cNvPr id="12" name="Rectangle 11">
            <a:extLst>
              <a:ext uri="{FF2B5EF4-FFF2-40B4-BE49-F238E27FC236}">
                <a16:creationId xmlns:a16="http://schemas.microsoft.com/office/drawing/2014/main" id="{955DBC26-C473-7808-64A3-2903720FEF3F}"/>
              </a:ext>
            </a:extLst>
          </p:cNvPr>
          <p:cNvSpPr/>
          <p:nvPr/>
        </p:nvSpPr>
        <p:spPr>
          <a:xfrm>
            <a:off x="591655" y="5993798"/>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I</a:t>
            </a:r>
          </a:p>
        </p:txBody>
      </p:sp>
      <p:sp>
        <p:nvSpPr>
          <p:cNvPr id="14" name="Rectangle 13">
            <a:extLst>
              <a:ext uri="{FF2B5EF4-FFF2-40B4-BE49-F238E27FC236}">
                <a16:creationId xmlns:a16="http://schemas.microsoft.com/office/drawing/2014/main" id="{707773A3-21EA-801A-3BC1-A2E64838F7CC}"/>
              </a:ext>
            </a:extLst>
          </p:cNvPr>
          <p:cNvSpPr/>
          <p:nvPr/>
        </p:nvSpPr>
        <p:spPr>
          <a:xfrm>
            <a:off x="4286903" y="5998225"/>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J</a:t>
            </a:r>
          </a:p>
        </p:txBody>
      </p:sp>
    </p:spTree>
    <p:extLst>
      <p:ext uri="{BB962C8B-B14F-4D97-AF65-F5344CB8AC3E}">
        <p14:creationId xmlns:p14="http://schemas.microsoft.com/office/powerpoint/2010/main" val="3882766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76136"/>
            <a:ext cx="1596788"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9</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76136"/>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CIVIL RIGHTS ACT OF 1964</a:t>
            </a:r>
          </a:p>
        </p:txBody>
      </p:sp>
      <p:sp>
        <p:nvSpPr>
          <p:cNvPr id="3" name="Rectangle 2">
            <a:extLst>
              <a:ext uri="{FF2B5EF4-FFF2-40B4-BE49-F238E27FC236}">
                <a16:creationId xmlns:a16="http://schemas.microsoft.com/office/drawing/2014/main" id="{71D09426-AE6B-5A62-775D-82489C7A98F7}"/>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ECBCB7-914D-1807-512C-3EDD9B26D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5C04BD6B-BED5-C1CD-6104-81AC5A262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50EFD27C-5116-827F-67B6-19E9E60E90F3}"/>
              </a:ext>
            </a:extLst>
          </p:cNvPr>
          <p:cNvSpPr/>
          <p:nvPr/>
        </p:nvSpPr>
        <p:spPr>
          <a:xfrm>
            <a:off x="109182" y="1021791"/>
            <a:ext cx="6639636" cy="128013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Civil Rights Act of 1964 was a landmark piece of legislation passed by Congress to ban discrimination on the basis of race, color, religion, sex or national origin. The Act outlawed the practice of public segregation and was a major victory in the Civil Rights movement of the 1950s and 1960s. The Act also inspired several other important pieces of legislation that expanded the rights of minorities in the United States.</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8E068716-AD0C-3C45-D33B-EF474B735810}"/>
              </a:ext>
            </a:extLst>
          </p:cNvPr>
          <p:cNvSpPr/>
          <p:nvPr/>
        </p:nvSpPr>
        <p:spPr>
          <a:xfrm>
            <a:off x="0" y="4825309"/>
            <a:ext cx="1596788"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9</a:t>
            </a:r>
          </a:p>
        </p:txBody>
      </p:sp>
      <p:sp>
        <p:nvSpPr>
          <p:cNvPr id="10" name="Rectangle 9">
            <a:extLst>
              <a:ext uri="{FF2B5EF4-FFF2-40B4-BE49-F238E27FC236}">
                <a16:creationId xmlns:a16="http://schemas.microsoft.com/office/drawing/2014/main" id="{0DAEC68F-FCF5-2B47-A927-82125EA36426}"/>
              </a:ext>
            </a:extLst>
          </p:cNvPr>
          <p:cNvSpPr/>
          <p:nvPr/>
        </p:nvSpPr>
        <p:spPr>
          <a:xfrm>
            <a:off x="1596788" y="4825309"/>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CIVIL RIGHTS ACT OF 1964</a:t>
            </a:r>
          </a:p>
        </p:txBody>
      </p:sp>
      <p:sp>
        <p:nvSpPr>
          <p:cNvPr id="12" name="TextBox 11">
            <a:extLst>
              <a:ext uri="{FF2B5EF4-FFF2-40B4-BE49-F238E27FC236}">
                <a16:creationId xmlns:a16="http://schemas.microsoft.com/office/drawing/2014/main" id="{E9F028E3-32DC-47C3-592C-724EE77446EE}"/>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8" name="Rectangle 7">
            <a:extLst>
              <a:ext uri="{FF2B5EF4-FFF2-40B4-BE49-F238E27FC236}">
                <a16:creationId xmlns:a16="http://schemas.microsoft.com/office/drawing/2014/main" id="{CB2DA900-ABEC-5E7F-7D73-AB376BC238F7}"/>
              </a:ext>
            </a:extLst>
          </p:cNvPr>
          <p:cNvSpPr/>
          <p:nvPr/>
        </p:nvSpPr>
        <p:spPr>
          <a:xfrm>
            <a:off x="109182" y="2598661"/>
            <a:ext cx="6639636" cy="957892"/>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The Civil Rights Act of 1964 in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Arrange the events in the order in which they occur. When in the correct chronological order, you code will be revealed – and you finally escape!</a:t>
            </a:r>
          </a:p>
        </p:txBody>
      </p:sp>
      <p:sp>
        <p:nvSpPr>
          <p:cNvPr id="16" name="Rectangle 15">
            <a:extLst>
              <a:ext uri="{FF2B5EF4-FFF2-40B4-BE49-F238E27FC236}">
                <a16:creationId xmlns:a16="http://schemas.microsoft.com/office/drawing/2014/main" id="{CBF6393E-3987-F54B-11A1-422AE78E87A0}"/>
              </a:ext>
            </a:extLst>
          </p:cNvPr>
          <p:cNvSpPr/>
          <p:nvPr/>
        </p:nvSpPr>
        <p:spPr>
          <a:xfrm>
            <a:off x="0" y="3879577"/>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754FB1F-71FE-3772-1639-12B9186C9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15436"/>
            <a:ext cx="1671241" cy="157320"/>
          </a:xfrm>
          <a:prstGeom prst="rect">
            <a:avLst/>
          </a:prstGeom>
        </p:spPr>
      </p:pic>
      <p:pic>
        <p:nvPicPr>
          <p:cNvPr id="18" name="Picture 17" descr="Logo&#10;&#10;Description automatically generated">
            <a:extLst>
              <a:ext uri="{FF2B5EF4-FFF2-40B4-BE49-F238E27FC236}">
                <a16:creationId xmlns:a16="http://schemas.microsoft.com/office/drawing/2014/main" id="{99BC29B4-0201-4182-A50B-7ECFDB722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49491"/>
            <a:ext cx="992459" cy="289209"/>
          </a:xfrm>
          <a:prstGeom prst="rect">
            <a:avLst/>
          </a:prstGeom>
        </p:spPr>
      </p:pic>
      <p:sp>
        <p:nvSpPr>
          <p:cNvPr id="11" name="Rectangle 10">
            <a:extLst>
              <a:ext uri="{FF2B5EF4-FFF2-40B4-BE49-F238E27FC236}">
                <a16:creationId xmlns:a16="http://schemas.microsoft.com/office/drawing/2014/main" id="{250C1FFF-37ED-DF92-E960-812F9C501B47}"/>
              </a:ext>
            </a:extLst>
          </p:cNvPr>
          <p:cNvSpPr/>
          <p:nvPr/>
        </p:nvSpPr>
        <p:spPr>
          <a:xfrm>
            <a:off x="109182" y="5682030"/>
            <a:ext cx="6639636" cy="128013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Civil Rights Act of 1964 was a landmark piece of legislation passed by Congress to ban discrimination on the basis of race, color, religion, sex or national origin. The Act outlawed the practice of public segregation and was a major victory in the Civil Rights movement of the 1950s and 1960s. The Act also inspired several other important pieces of legislation that expanded the rights of minorities in the United States.</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72549749-8940-D8EF-0D9D-AD6436227A15}"/>
              </a:ext>
            </a:extLst>
          </p:cNvPr>
          <p:cNvSpPr/>
          <p:nvPr/>
        </p:nvSpPr>
        <p:spPr>
          <a:xfrm>
            <a:off x="109182" y="7273074"/>
            <a:ext cx="6639636" cy="957892"/>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The Civil Rights Act of 1964 in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Arrange the events in the order in which they occur. When in the correct chronological order, you code will be revealed – and you finally escape!</a:t>
            </a:r>
          </a:p>
        </p:txBody>
      </p:sp>
    </p:spTree>
    <p:extLst>
      <p:ext uri="{BB962C8B-B14F-4D97-AF65-F5344CB8AC3E}">
        <p14:creationId xmlns:p14="http://schemas.microsoft.com/office/powerpoint/2010/main" val="932363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A2E0B0-505E-4C9B-7E0C-8E65FFF29821}"/>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52AE6C-D5CF-9F97-FF09-E86B88D7E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A050119-BBFD-0AE6-CEAF-CE47575CE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nvGrpSpPr>
          <p:cNvPr id="16" name="Group 15">
            <a:extLst>
              <a:ext uri="{FF2B5EF4-FFF2-40B4-BE49-F238E27FC236}">
                <a16:creationId xmlns:a16="http://schemas.microsoft.com/office/drawing/2014/main" id="{E7E4B021-EA17-0164-CFAE-5B366EB6DD98}"/>
              </a:ext>
            </a:extLst>
          </p:cNvPr>
          <p:cNvGrpSpPr/>
          <p:nvPr/>
        </p:nvGrpSpPr>
        <p:grpSpPr>
          <a:xfrm>
            <a:off x="275916" y="142080"/>
            <a:ext cx="6357617" cy="535259"/>
            <a:chOff x="275916" y="142080"/>
            <a:chExt cx="6357617" cy="535259"/>
          </a:xfrm>
        </p:grpSpPr>
        <p:sp>
          <p:nvSpPr>
            <p:cNvPr id="17" name="Rectangle 16">
              <a:extLst>
                <a:ext uri="{FF2B5EF4-FFF2-40B4-BE49-F238E27FC236}">
                  <a16:creationId xmlns:a16="http://schemas.microsoft.com/office/drawing/2014/main" id="{C291E110-7CDD-6CC5-9530-856D7D91BF6E}"/>
                </a:ext>
              </a:extLst>
            </p:cNvPr>
            <p:cNvSpPr/>
            <p:nvPr/>
          </p:nvSpPr>
          <p:spPr>
            <a:xfrm>
              <a:off x="275916" y="142080"/>
              <a:ext cx="6357617" cy="53525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rPr>
                <a:t>P</a:t>
              </a:r>
              <a:r>
                <a:rPr lang="en-US" sz="1600" b="0" i="0" dirty="0">
                  <a:solidFill>
                    <a:schemeClr val="tx1"/>
                  </a:solidFill>
                  <a:effectLst/>
                  <a:latin typeface="Open Sans" panose="020B0606030504020204" pitchFamily="34" charset="0"/>
                </a:rPr>
                <a:t>rotests, </a:t>
              </a:r>
              <a:r>
                <a:rPr lang="en-US" sz="1600" dirty="0">
                  <a:solidFill>
                    <a:schemeClr val="tx1"/>
                  </a:solidFill>
                  <a:latin typeface="Open Sans" panose="020B0606030504020204" pitchFamily="34" charset="0"/>
                </a:rPr>
                <a:t>boycotts, </a:t>
              </a:r>
              <a:r>
                <a:rPr lang="en-US" sz="1600" b="0" i="0" dirty="0">
                  <a:solidFill>
                    <a:schemeClr val="tx1"/>
                  </a:solidFill>
                  <a:effectLst/>
                  <a:latin typeface="Open Sans" panose="020B0606030504020204" pitchFamily="34" charset="0"/>
                </a:rPr>
                <a:t>and marches were organized across the country.</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BF123F12-4E8E-6B16-C5D1-60CF8DA36461}"/>
                </a:ext>
              </a:extLst>
            </p:cNvPr>
            <p:cNvSpPr/>
            <p:nvPr/>
          </p:nvSpPr>
          <p:spPr>
            <a:xfrm>
              <a:off x="324750" y="211227"/>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1</a:t>
              </a:r>
            </a:p>
          </p:txBody>
        </p:sp>
      </p:grpSp>
      <p:grpSp>
        <p:nvGrpSpPr>
          <p:cNvPr id="18" name="Group 17">
            <a:extLst>
              <a:ext uri="{FF2B5EF4-FFF2-40B4-BE49-F238E27FC236}">
                <a16:creationId xmlns:a16="http://schemas.microsoft.com/office/drawing/2014/main" id="{37329CCB-831A-6E02-F77B-0EF27F097632}"/>
              </a:ext>
            </a:extLst>
          </p:cNvPr>
          <p:cNvGrpSpPr/>
          <p:nvPr/>
        </p:nvGrpSpPr>
        <p:grpSpPr>
          <a:xfrm>
            <a:off x="275915" y="847253"/>
            <a:ext cx="6357617" cy="535259"/>
            <a:chOff x="275916" y="142080"/>
            <a:chExt cx="6357617" cy="535259"/>
          </a:xfrm>
        </p:grpSpPr>
        <p:sp>
          <p:nvSpPr>
            <p:cNvPr id="19" name="Rectangle 18">
              <a:extLst>
                <a:ext uri="{FF2B5EF4-FFF2-40B4-BE49-F238E27FC236}">
                  <a16:creationId xmlns:a16="http://schemas.microsoft.com/office/drawing/2014/main" id="{3E306E3C-7629-778B-622F-FBE048123EA0}"/>
                </a:ext>
              </a:extLst>
            </p:cNvPr>
            <p:cNvSpPr/>
            <p:nvPr/>
          </p:nvSpPr>
          <p:spPr>
            <a:xfrm>
              <a:off x="275916" y="142080"/>
              <a:ext cx="6357617" cy="53525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Emancipation Proclamation</a:t>
              </a:r>
            </a:p>
          </p:txBody>
        </p:sp>
        <p:sp>
          <p:nvSpPr>
            <p:cNvPr id="20" name="Rectangle 19">
              <a:extLst>
                <a:ext uri="{FF2B5EF4-FFF2-40B4-BE49-F238E27FC236}">
                  <a16:creationId xmlns:a16="http://schemas.microsoft.com/office/drawing/2014/main" id="{A22AE87D-406A-F2C9-FAC9-E57C1A77A158}"/>
                </a:ext>
              </a:extLst>
            </p:cNvPr>
            <p:cNvSpPr/>
            <p:nvPr/>
          </p:nvSpPr>
          <p:spPr>
            <a:xfrm>
              <a:off x="324750" y="211227"/>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2</a:t>
              </a:r>
            </a:p>
          </p:txBody>
        </p:sp>
      </p:grpSp>
      <p:grpSp>
        <p:nvGrpSpPr>
          <p:cNvPr id="21" name="Group 20">
            <a:extLst>
              <a:ext uri="{FF2B5EF4-FFF2-40B4-BE49-F238E27FC236}">
                <a16:creationId xmlns:a16="http://schemas.microsoft.com/office/drawing/2014/main" id="{D2473F75-CA8B-AFEE-1DA0-4291274FBB5D}"/>
              </a:ext>
            </a:extLst>
          </p:cNvPr>
          <p:cNvGrpSpPr/>
          <p:nvPr/>
        </p:nvGrpSpPr>
        <p:grpSpPr>
          <a:xfrm>
            <a:off x="275914" y="1552426"/>
            <a:ext cx="6357617" cy="535259"/>
            <a:chOff x="275916" y="142080"/>
            <a:chExt cx="6357617" cy="535259"/>
          </a:xfrm>
        </p:grpSpPr>
        <p:sp>
          <p:nvSpPr>
            <p:cNvPr id="22" name="Rectangle 21">
              <a:extLst>
                <a:ext uri="{FF2B5EF4-FFF2-40B4-BE49-F238E27FC236}">
                  <a16:creationId xmlns:a16="http://schemas.microsoft.com/office/drawing/2014/main" id="{9EE83CE8-BDA7-5993-38B1-068F80B8F93D}"/>
                </a:ext>
              </a:extLst>
            </p:cNvPr>
            <p:cNvSpPr/>
            <p:nvPr/>
          </p:nvSpPr>
          <p:spPr>
            <a:xfrm>
              <a:off x="275916" y="142080"/>
              <a:ext cx="6357617" cy="53525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0" i="0" dirty="0">
                  <a:solidFill>
                    <a:srgbClr val="000000"/>
                  </a:solidFill>
                  <a:effectLst/>
                  <a:latin typeface="Open Sans" panose="020B0606030504020204" pitchFamily="34" charset="0"/>
                </a:rPr>
                <a:t>President John F. Kennedy was assassinated.</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A982DB8F-6C37-CD0D-16CE-9F8CBCE7F5A4}"/>
                </a:ext>
              </a:extLst>
            </p:cNvPr>
            <p:cNvSpPr/>
            <p:nvPr/>
          </p:nvSpPr>
          <p:spPr>
            <a:xfrm>
              <a:off x="324750" y="211227"/>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3</a:t>
              </a:r>
            </a:p>
          </p:txBody>
        </p:sp>
      </p:grpSp>
      <p:grpSp>
        <p:nvGrpSpPr>
          <p:cNvPr id="24" name="Group 23">
            <a:extLst>
              <a:ext uri="{FF2B5EF4-FFF2-40B4-BE49-F238E27FC236}">
                <a16:creationId xmlns:a16="http://schemas.microsoft.com/office/drawing/2014/main" id="{54D883C0-7374-9386-4046-D2B756541EE1}"/>
              </a:ext>
            </a:extLst>
          </p:cNvPr>
          <p:cNvGrpSpPr/>
          <p:nvPr/>
        </p:nvGrpSpPr>
        <p:grpSpPr>
          <a:xfrm>
            <a:off x="275914" y="2257599"/>
            <a:ext cx="6357617" cy="535259"/>
            <a:chOff x="275916" y="142080"/>
            <a:chExt cx="6357617" cy="535259"/>
          </a:xfrm>
        </p:grpSpPr>
        <p:sp>
          <p:nvSpPr>
            <p:cNvPr id="33" name="Rectangle 32">
              <a:extLst>
                <a:ext uri="{FF2B5EF4-FFF2-40B4-BE49-F238E27FC236}">
                  <a16:creationId xmlns:a16="http://schemas.microsoft.com/office/drawing/2014/main" id="{A0754892-EC5F-F20E-6FCC-D4FC78DF7DE9}"/>
                </a:ext>
              </a:extLst>
            </p:cNvPr>
            <p:cNvSpPr/>
            <p:nvPr/>
          </p:nvSpPr>
          <p:spPr>
            <a:xfrm>
              <a:off x="275916" y="142080"/>
              <a:ext cx="6357617" cy="53525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rgbClr val="000000"/>
                  </a:solidFill>
                  <a:latin typeface="Open Sans" panose="020B0606030504020204" pitchFamily="34" charset="0"/>
                </a:rPr>
                <a:t>T</a:t>
              </a:r>
              <a:r>
                <a:rPr lang="en-US" sz="1600" b="0" i="0" dirty="0">
                  <a:solidFill>
                    <a:srgbClr val="000000"/>
                  </a:solidFill>
                  <a:effectLst/>
                  <a:latin typeface="Open Sans" panose="020B0606030504020204" pitchFamily="34" charset="0"/>
                </a:rPr>
                <a:t>he </a:t>
              </a:r>
              <a:r>
                <a:rPr lang="en-US" sz="1600" dirty="0">
                  <a:solidFill>
                    <a:schemeClr val="tx1"/>
                  </a:solidFill>
                  <a:latin typeface="Open Sans" panose="020B0606030504020204" pitchFamily="34" charset="0"/>
                </a:rPr>
                <a:t>Voting</a:t>
              </a:r>
              <a:r>
                <a:rPr lang="en-US" sz="1600" b="0" i="0" dirty="0">
                  <a:solidFill>
                    <a:srgbClr val="000000"/>
                  </a:solidFill>
                  <a:effectLst/>
                  <a:latin typeface="Open Sans" panose="020B0606030504020204" pitchFamily="34" charset="0"/>
                </a:rPr>
                <a:t> Rights Act of 1965 was passed.</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0EB2FAC9-3DA0-70A2-338E-A089F0F44311}"/>
                </a:ext>
              </a:extLst>
            </p:cNvPr>
            <p:cNvSpPr/>
            <p:nvPr/>
          </p:nvSpPr>
          <p:spPr>
            <a:xfrm>
              <a:off x="324750" y="211227"/>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4</a:t>
              </a:r>
            </a:p>
          </p:txBody>
        </p:sp>
      </p:grpSp>
      <p:grpSp>
        <p:nvGrpSpPr>
          <p:cNvPr id="35" name="Group 34">
            <a:extLst>
              <a:ext uri="{FF2B5EF4-FFF2-40B4-BE49-F238E27FC236}">
                <a16:creationId xmlns:a16="http://schemas.microsoft.com/office/drawing/2014/main" id="{25AB5C30-416A-8F77-9FC3-226F78EB6F93}"/>
              </a:ext>
            </a:extLst>
          </p:cNvPr>
          <p:cNvGrpSpPr/>
          <p:nvPr/>
        </p:nvGrpSpPr>
        <p:grpSpPr>
          <a:xfrm>
            <a:off x="275913" y="2962772"/>
            <a:ext cx="6357617" cy="535259"/>
            <a:chOff x="275916" y="142080"/>
            <a:chExt cx="6357617" cy="535259"/>
          </a:xfrm>
        </p:grpSpPr>
        <p:sp>
          <p:nvSpPr>
            <p:cNvPr id="36" name="Rectangle 35">
              <a:extLst>
                <a:ext uri="{FF2B5EF4-FFF2-40B4-BE49-F238E27FC236}">
                  <a16:creationId xmlns:a16="http://schemas.microsoft.com/office/drawing/2014/main" id="{C801B508-25E4-93DE-2086-BAF102B359FB}"/>
                </a:ext>
              </a:extLst>
            </p:cNvPr>
            <p:cNvSpPr/>
            <p:nvPr/>
          </p:nvSpPr>
          <p:spPr>
            <a:xfrm>
              <a:off x="275916" y="142080"/>
              <a:ext cx="6357617" cy="53525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0" i="0" dirty="0">
                  <a:solidFill>
                    <a:schemeClr val="tx1"/>
                  </a:solidFill>
                  <a:effectLst/>
                  <a:latin typeface="Open Sans" panose="020B0606030504020204" pitchFamily="34" charset="0"/>
                </a:rPr>
                <a:t>	Jim Crow Laws in the South strictly reduced the rights of Black Americans and attempted to re-establish conditions similar to those that existed under slavery.</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D237710C-F5F5-EF9C-C08D-51655F2952D1}"/>
                </a:ext>
              </a:extLst>
            </p:cNvPr>
            <p:cNvSpPr/>
            <p:nvPr/>
          </p:nvSpPr>
          <p:spPr>
            <a:xfrm>
              <a:off x="324750" y="211227"/>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5</a:t>
              </a:r>
            </a:p>
          </p:txBody>
        </p:sp>
      </p:grpSp>
      <p:grpSp>
        <p:nvGrpSpPr>
          <p:cNvPr id="53" name="Group 52">
            <a:extLst>
              <a:ext uri="{FF2B5EF4-FFF2-40B4-BE49-F238E27FC236}">
                <a16:creationId xmlns:a16="http://schemas.microsoft.com/office/drawing/2014/main" id="{B8970654-E92D-10F5-8CC5-0E3D5B2BC959}"/>
              </a:ext>
            </a:extLst>
          </p:cNvPr>
          <p:cNvGrpSpPr/>
          <p:nvPr/>
        </p:nvGrpSpPr>
        <p:grpSpPr>
          <a:xfrm>
            <a:off x="275916" y="3667945"/>
            <a:ext cx="6357617" cy="535259"/>
            <a:chOff x="275916" y="142080"/>
            <a:chExt cx="6357617" cy="535259"/>
          </a:xfrm>
        </p:grpSpPr>
        <p:sp>
          <p:nvSpPr>
            <p:cNvPr id="54" name="Rectangle 53">
              <a:extLst>
                <a:ext uri="{FF2B5EF4-FFF2-40B4-BE49-F238E27FC236}">
                  <a16:creationId xmlns:a16="http://schemas.microsoft.com/office/drawing/2014/main" id="{ACB527BC-381F-36A9-6AC7-E8CDFB0CC3DC}"/>
                </a:ext>
              </a:extLst>
            </p:cNvPr>
            <p:cNvSpPr/>
            <p:nvPr/>
          </p:nvSpPr>
          <p:spPr>
            <a:xfrm>
              <a:off x="275916" y="142080"/>
              <a:ext cx="6357617" cy="53525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0" i="0" dirty="0">
                  <a:solidFill>
                    <a:srgbClr val="000000"/>
                  </a:solidFill>
                  <a:effectLst/>
                  <a:latin typeface="Open Sans" panose="020B0606030504020204" pitchFamily="34" charset="0"/>
                </a:rPr>
                <a:t>	In summer of 1964, Congress passed Public </a:t>
              </a:r>
              <a:r>
                <a:rPr lang="en-US" sz="1200" dirty="0">
                  <a:solidFill>
                    <a:schemeClr val="tx1"/>
                  </a:solidFill>
                  <a:latin typeface="Open Sans" panose="020B0606030504020204" pitchFamily="34" charset="0"/>
                </a:rPr>
                <a:t>Law</a:t>
              </a:r>
              <a:r>
                <a:rPr lang="en-US" sz="1200" b="0" i="0" dirty="0">
                  <a:solidFill>
                    <a:srgbClr val="000000"/>
                  </a:solidFill>
                  <a:effectLst/>
                  <a:latin typeface="Open Sans" panose="020B0606030504020204" pitchFamily="34" charset="0"/>
                </a:rPr>
                <a:t> 88–352 (78 Stat. 241), also known as the Civil Rights Act of 1964. </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23CEB0FB-A006-0D32-17FB-364A4FB46547}"/>
                </a:ext>
              </a:extLst>
            </p:cNvPr>
            <p:cNvSpPr/>
            <p:nvPr/>
          </p:nvSpPr>
          <p:spPr>
            <a:xfrm>
              <a:off x="324750" y="211227"/>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6</a:t>
              </a:r>
            </a:p>
          </p:txBody>
        </p:sp>
      </p:grpSp>
      <p:grpSp>
        <p:nvGrpSpPr>
          <p:cNvPr id="56" name="Group 55">
            <a:extLst>
              <a:ext uri="{FF2B5EF4-FFF2-40B4-BE49-F238E27FC236}">
                <a16:creationId xmlns:a16="http://schemas.microsoft.com/office/drawing/2014/main" id="{AFB79703-2C87-DA0B-07A6-0E400E4B639E}"/>
              </a:ext>
            </a:extLst>
          </p:cNvPr>
          <p:cNvGrpSpPr/>
          <p:nvPr/>
        </p:nvGrpSpPr>
        <p:grpSpPr>
          <a:xfrm>
            <a:off x="275915" y="4373118"/>
            <a:ext cx="6357617" cy="535259"/>
            <a:chOff x="275916" y="142080"/>
            <a:chExt cx="6357617" cy="535259"/>
          </a:xfrm>
        </p:grpSpPr>
        <p:sp>
          <p:nvSpPr>
            <p:cNvPr id="57" name="Rectangle 56">
              <a:extLst>
                <a:ext uri="{FF2B5EF4-FFF2-40B4-BE49-F238E27FC236}">
                  <a16:creationId xmlns:a16="http://schemas.microsoft.com/office/drawing/2014/main" id="{EA6AEFBB-4854-624E-2BA9-1630517FE495}"/>
                </a:ext>
              </a:extLst>
            </p:cNvPr>
            <p:cNvSpPr/>
            <p:nvPr/>
          </p:nvSpPr>
          <p:spPr>
            <a:xfrm>
              <a:off x="275916" y="142080"/>
              <a:ext cx="6357617" cy="53525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0" i="0" dirty="0">
                  <a:solidFill>
                    <a:srgbClr val="000000"/>
                  </a:solidFill>
                  <a:effectLst/>
                  <a:latin typeface="Open Sans" panose="020B0606030504020204" pitchFamily="34" charset="0"/>
                </a:rPr>
                <a:t>     Congress passed the Fair Housing Act of 1968, which made it illegal to discriminate on the basis of race when selling, financing, leasing, or renting property.</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Rectangle 57">
              <a:extLst>
                <a:ext uri="{FF2B5EF4-FFF2-40B4-BE49-F238E27FC236}">
                  <a16:creationId xmlns:a16="http://schemas.microsoft.com/office/drawing/2014/main" id="{C2F5E641-B47F-BA86-D370-6ED79100CBB6}"/>
                </a:ext>
              </a:extLst>
            </p:cNvPr>
            <p:cNvSpPr/>
            <p:nvPr/>
          </p:nvSpPr>
          <p:spPr>
            <a:xfrm>
              <a:off x="324750" y="211227"/>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7</a:t>
              </a:r>
            </a:p>
          </p:txBody>
        </p:sp>
      </p:grpSp>
      <p:grpSp>
        <p:nvGrpSpPr>
          <p:cNvPr id="59" name="Group 58">
            <a:extLst>
              <a:ext uri="{FF2B5EF4-FFF2-40B4-BE49-F238E27FC236}">
                <a16:creationId xmlns:a16="http://schemas.microsoft.com/office/drawing/2014/main" id="{C2E3A733-8984-DEBA-8CF7-0101BAD04091}"/>
              </a:ext>
            </a:extLst>
          </p:cNvPr>
          <p:cNvGrpSpPr/>
          <p:nvPr/>
        </p:nvGrpSpPr>
        <p:grpSpPr>
          <a:xfrm>
            <a:off x="275914" y="5078291"/>
            <a:ext cx="6357617" cy="535259"/>
            <a:chOff x="275916" y="142080"/>
            <a:chExt cx="6357617" cy="535259"/>
          </a:xfrm>
        </p:grpSpPr>
        <p:sp>
          <p:nvSpPr>
            <p:cNvPr id="60" name="Rectangle 59">
              <a:extLst>
                <a:ext uri="{FF2B5EF4-FFF2-40B4-BE49-F238E27FC236}">
                  <a16:creationId xmlns:a16="http://schemas.microsoft.com/office/drawing/2014/main" id="{25ED98D8-EB15-F512-36B3-BE3B0B0128B1}"/>
                </a:ext>
              </a:extLst>
            </p:cNvPr>
            <p:cNvSpPr/>
            <p:nvPr/>
          </p:nvSpPr>
          <p:spPr>
            <a:xfrm>
              <a:off x="275916" y="142080"/>
              <a:ext cx="6357617" cy="53525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0" i="0" dirty="0">
                  <a:solidFill>
                    <a:srgbClr val="000000"/>
                  </a:solidFill>
                  <a:effectLst/>
                  <a:latin typeface="Open Sans" panose="020B0606030504020204" pitchFamily="34" charset="0"/>
                </a:rPr>
                <a:t>	President John F. Kennedy noted the significant resistance to the national integration movement, and asked Congress to develop a new civil-rights bill.</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1" name="Rectangle 60">
              <a:extLst>
                <a:ext uri="{FF2B5EF4-FFF2-40B4-BE49-F238E27FC236}">
                  <a16:creationId xmlns:a16="http://schemas.microsoft.com/office/drawing/2014/main" id="{761D3F28-4E65-9BA3-DDF2-CBEAF8149513}"/>
                </a:ext>
              </a:extLst>
            </p:cNvPr>
            <p:cNvSpPr/>
            <p:nvPr/>
          </p:nvSpPr>
          <p:spPr>
            <a:xfrm>
              <a:off x="324750" y="211227"/>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8</a:t>
              </a:r>
            </a:p>
          </p:txBody>
        </p:sp>
      </p:grpSp>
      <p:grpSp>
        <p:nvGrpSpPr>
          <p:cNvPr id="62" name="Group 61">
            <a:extLst>
              <a:ext uri="{FF2B5EF4-FFF2-40B4-BE49-F238E27FC236}">
                <a16:creationId xmlns:a16="http://schemas.microsoft.com/office/drawing/2014/main" id="{C3168FFD-70BB-C630-2193-AFD0E206A00D}"/>
              </a:ext>
            </a:extLst>
          </p:cNvPr>
          <p:cNvGrpSpPr/>
          <p:nvPr/>
        </p:nvGrpSpPr>
        <p:grpSpPr>
          <a:xfrm>
            <a:off x="275914" y="5783464"/>
            <a:ext cx="6357617" cy="535259"/>
            <a:chOff x="275916" y="142080"/>
            <a:chExt cx="6357617" cy="535259"/>
          </a:xfrm>
        </p:grpSpPr>
        <p:sp>
          <p:nvSpPr>
            <p:cNvPr id="63" name="Rectangle 62">
              <a:extLst>
                <a:ext uri="{FF2B5EF4-FFF2-40B4-BE49-F238E27FC236}">
                  <a16:creationId xmlns:a16="http://schemas.microsoft.com/office/drawing/2014/main" id="{912CB045-2416-E60F-BF8F-79141BEE08A9}"/>
                </a:ext>
              </a:extLst>
            </p:cNvPr>
            <p:cNvSpPr/>
            <p:nvPr/>
          </p:nvSpPr>
          <p:spPr>
            <a:xfrm>
              <a:off x="275916" y="142080"/>
              <a:ext cx="6357617" cy="53525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Civil War</a:t>
              </a:r>
            </a:p>
          </p:txBody>
        </p:sp>
        <p:sp>
          <p:nvSpPr>
            <p:cNvPr id="64" name="Rectangle 63">
              <a:extLst>
                <a:ext uri="{FF2B5EF4-FFF2-40B4-BE49-F238E27FC236}">
                  <a16:creationId xmlns:a16="http://schemas.microsoft.com/office/drawing/2014/main" id="{D18EACEA-D18E-41C6-99E1-A82982E94B11}"/>
                </a:ext>
              </a:extLst>
            </p:cNvPr>
            <p:cNvSpPr/>
            <p:nvPr/>
          </p:nvSpPr>
          <p:spPr>
            <a:xfrm>
              <a:off x="324750" y="211227"/>
              <a:ext cx="339059" cy="359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9</a:t>
              </a:r>
            </a:p>
          </p:txBody>
        </p:sp>
      </p:grpSp>
    </p:spTree>
    <p:extLst>
      <p:ext uri="{BB962C8B-B14F-4D97-AF65-F5344CB8AC3E}">
        <p14:creationId xmlns:p14="http://schemas.microsoft.com/office/powerpoint/2010/main" val="621263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4360BD-7E1A-0ABC-CF70-B72EC635A3E3}"/>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748B52B-5F48-6FCA-6439-2AC158DCA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4" name="Picture 3" descr="Logo&#10;&#10;Description automatically generated">
            <a:extLst>
              <a:ext uri="{FF2B5EF4-FFF2-40B4-BE49-F238E27FC236}">
                <a16:creationId xmlns:a16="http://schemas.microsoft.com/office/drawing/2014/main" id="{7E7910AD-4600-9209-F4F8-6A1FC4B42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5" name="Rectangle 4">
            <a:extLst>
              <a:ext uri="{FF2B5EF4-FFF2-40B4-BE49-F238E27FC236}">
                <a16:creationId xmlns:a16="http://schemas.microsoft.com/office/drawing/2014/main" id="{B68B902A-C0AD-7BA8-8FF4-726BF8ED24CC}"/>
              </a:ext>
            </a:extLst>
          </p:cNvPr>
          <p:cNvSpPr/>
          <p:nvPr/>
        </p:nvSpPr>
        <p:spPr>
          <a:xfrm>
            <a:off x="0" y="1"/>
            <a:ext cx="6858000" cy="43983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CITATION INFORMATION</a:t>
            </a:r>
          </a:p>
        </p:txBody>
      </p:sp>
      <p:sp>
        <p:nvSpPr>
          <p:cNvPr id="6" name="Rectangle 5">
            <a:extLst>
              <a:ext uri="{FF2B5EF4-FFF2-40B4-BE49-F238E27FC236}">
                <a16:creationId xmlns:a16="http://schemas.microsoft.com/office/drawing/2014/main" id="{95AD8892-52C6-9512-ADFA-B7ABBE8B041E}"/>
              </a:ext>
            </a:extLst>
          </p:cNvPr>
          <p:cNvSpPr/>
          <p:nvPr/>
        </p:nvSpPr>
        <p:spPr>
          <a:xfrm>
            <a:off x="100361" y="471753"/>
            <a:ext cx="853441" cy="735298"/>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7" name="Rectangle 6">
            <a:extLst>
              <a:ext uri="{FF2B5EF4-FFF2-40B4-BE49-F238E27FC236}">
                <a16:creationId xmlns:a16="http://schemas.microsoft.com/office/drawing/2014/main" id="{9A2CFA68-1504-3145-73AC-74F6DEA09B23}"/>
              </a:ext>
            </a:extLst>
          </p:cNvPr>
          <p:cNvSpPr/>
          <p:nvPr/>
        </p:nvSpPr>
        <p:spPr>
          <a:xfrm>
            <a:off x="87272" y="1276729"/>
            <a:ext cx="853441" cy="97178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sp>
        <p:nvSpPr>
          <p:cNvPr id="8" name="Rectangle 7">
            <a:extLst>
              <a:ext uri="{FF2B5EF4-FFF2-40B4-BE49-F238E27FC236}">
                <a16:creationId xmlns:a16="http://schemas.microsoft.com/office/drawing/2014/main" id="{1399B422-7750-82F4-6B6C-27395ED59512}"/>
              </a:ext>
            </a:extLst>
          </p:cNvPr>
          <p:cNvSpPr/>
          <p:nvPr/>
        </p:nvSpPr>
        <p:spPr>
          <a:xfrm>
            <a:off x="100361" y="2313176"/>
            <a:ext cx="862163" cy="583113"/>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sp>
        <p:nvSpPr>
          <p:cNvPr id="9" name="Rectangle 8">
            <a:extLst>
              <a:ext uri="{FF2B5EF4-FFF2-40B4-BE49-F238E27FC236}">
                <a16:creationId xmlns:a16="http://schemas.microsoft.com/office/drawing/2014/main" id="{A94D35D9-1327-AA0B-50B9-7B1E79742398}"/>
              </a:ext>
            </a:extLst>
          </p:cNvPr>
          <p:cNvSpPr/>
          <p:nvPr/>
        </p:nvSpPr>
        <p:spPr>
          <a:xfrm>
            <a:off x="87272" y="2968223"/>
            <a:ext cx="827269" cy="578102"/>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sp>
        <p:nvSpPr>
          <p:cNvPr id="17" name="Rectangle 16">
            <a:extLst>
              <a:ext uri="{FF2B5EF4-FFF2-40B4-BE49-F238E27FC236}">
                <a16:creationId xmlns:a16="http://schemas.microsoft.com/office/drawing/2014/main" id="{F39BEB85-CF97-1A51-9414-2593152B907C}"/>
              </a:ext>
            </a:extLst>
          </p:cNvPr>
          <p:cNvSpPr/>
          <p:nvPr/>
        </p:nvSpPr>
        <p:spPr>
          <a:xfrm>
            <a:off x="91632" y="3614291"/>
            <a:ext cx="835993" cy="578102"/>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18" name="Rectangle 17">
            <a:extLst>
              <a:ext uri="{FF2B5EF4-FFF2-40B4-BE49-F238E27FC236}">
                <a16:creationId xmlns:a16="http://schemas.microsoft.com/office/drawing/2014/main" id="{E457A9A4-2CBD-6678-B358-BB829D7E55C9}"/>
              </a:ext>
            </a:extLst>
          </p:cNvPr>
          <p:cNvSpPr/>
          <p:nvPr/>
        </p:nvSpPr>
        <p:spPr>
          <a:xfrm>
            <a:off x="78548" y="4262599"/>
            <a:ext cx="835991" cy="57810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6</a:t>
            </a:r>
          </a:p>
        </p:txBody>
      </p:sp>
      <p:sp>
        <p:nvSpPr>
          <p:cNvPr id="19" name="Rectangle 18">
            <a:extLst>
              <a:ext uri="{FF2B5EF4-FFF2-40B4-BE49-F238E27FC236}">
                <a16:creationId xmlns:a16="http://schemas.microsoft.com/office/drawing/2014/main" id="{B5940ECD-CF0E-9C6F-613F-66792EBE1472}"/>
              </a:ext>
            </a:extLst>
          </p:cNvPr>
          <p:cNvSpPr/>
          <p:nvPr/>
        </p:nvSpPr>
        <p:spPr>
          <a:xfrm>
            <a:off x="78548" y="4908667"/>
            <a:ext cx="835991" cy="90796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7</a:t>
            </a:r>
          </a:p>
        </p:txBody>
      </p:sp>
      <p:sp>
        <p:nvSpPr>
          <p:cNvPr id="20" name="Rectangle 19">
            <a:extLst>
              <a:ext uri="{FF2B5EF4-FFF2-40B4-BE49-F238E27FC236}">
                <a16:creationId xmlns:a16="http://schemas.microsoft.com/office/drawing/2014/main" id="{C1D28FD1-56D5-D3C3-3BEB-757F0D680BFC}"/>
              </a:ext>
            </a:extLst>
          </p:cNvPr>
          <p:cNvSpPr/>
          <p:nvPr/>
        </p:nvSpPr>
        <p:spPr>
          <a:xfrm>
            <a:off x="100361" y="5891369"/>
            <a:ext cx="827263" cy="680514"/>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8</a:t>
            </a:r>
          </a:p>
        </p:txBody>
      </p:sp>
      <p:sp>
        <p:nvSpPr>
          <p:cNvPr id="21" name="Rectangle 20">
            <a:extLst>
              <a:ext uri="{FF2B5EF4-FFF2-40B4-BE49-F238E27FC236}">
                <a16:creationId xmlns:a16="http://schemas.microsoft.com/office/drawing/2014/main" id="{A77F6A86-E07D-E6C3-3AE2-CF47D20F695F}"/>
              </a:ext>
            </a:extLst>
          </p:cNvPr>
          <p:cNvSpPr/>
          <p:nvPr/>
        </p:nvSpPr>
        <p:spPr>
          <a:xfrm>
            <a:off x="927624" y="471753"/>
            <a:ext cx="5803837" cy="73840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"Plessy v. Ferguson." Gale In Context Online Collection, Gale, 2022. Gale In Context: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HighSchool,link.gale.com</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/apps/doc/JXMFAC651719898/</a:t>
            </a:r>
            <a:r>
              <a:rPr lang="en-US" sz="1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SUIC?u</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LOCATIONID</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&amp;</a:t>
            </a:r>
            <a:r>
              <a:rPr lang="en-US" sz="1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sid</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1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bookmark-SUIC&amp;xid</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=3d5644b2. Accessed 30 Jan. 2023.</a:t>
            </a:r>
          </a:p>
        </p:txBody>
      </p:sp>
      <p:sp>
        <p:nvSpPr>
          <p:cNvPr id="22" name="Rectangle 21">
            <a:extLst>
              <a:ext uri="{FF2B5EF4-FFF2-40B4-BE49-F238E27FC236}">
                <a16:creationId xmlns:a16="http://schemas.microsoft.com/office/drawing/2014/main" id="{6314EBC2-3B82-7BDD-71CA-80D61E3855C9}"/>
              </a:ext>
            </a:extLst>
          </p:cNvPr>
          <p:cNvSpPr/>
          <p:nvPr/>
        </p:nvSpPr>
        <p:spPr>
          <a:xfrm>
            <a:off x="927624" y="1271718"/>
            <a:ext cx="5803837" cy="97679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Finkelman, Paul. "Brown v. Board of Education of Topeka, Kansas." Encyclopedia of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African-American Culture and History, edited by Colin A. Palmer, 2nd ed., vol. 1,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Macmillan Reference USA, 2006, pp. 349-350. Gale In Context: High School,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link.gale.com/apps/doc/CX3444700199/</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LOCATIONID</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=c7addd1b. Accessed 3 Feb. 2023.</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350844F-A3E0-FF85-3138-F23B3FB3B3EB}"/>
              </a:ext>
            </a:extLst>
          </p:cNvPr>
          <p:cNvSpPr/>
          <p:nvPr/>
        </p:nvSpPr>
        <p:spPr>
          <a:xfrm>
            <a:off x="936354" y="2318187"/>
            <a:ext cx="5803837" cy="5781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"Montgomery Bus Boycott, 1955." Gale In Context Online Collection, Gale, 2023. Gale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InContext:HighSchool,link.gale.com</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/apps/doc/EJ2181500097/</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LOCATIO</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NID</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bookmark-SUIC&amp;xid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=7e3e9a0e. Accessed 3 Feb. 2023.</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A1ED6553-9009-EC44-9544-68C40FACAB66}"/>
              </a:ext>
            </a:extLst>
          </p:cNvPr>
          <p:cNvSpPr/>
          <p:nvPr/>
        </p:nvSpPr>
        <p:spPr>
          <a:xfrm>
            <a:off x="914540" y="2969841"/>
            <a:ext cx="5803837" cy="57175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"Daisy Bates." UXL Biographies, UXL, 2011. Gale In Context: High School,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link.gale.com/apps/doc/EJ2108100190/</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=dbdc5046. Accessed 3 Feb. 2023.</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1F5E16D7-7BA0-FDB3-E9ED-6931E0DE6D63}"/>
              </a:ext>
            </a:extLst>
          </p:cNvPr>
          <p:cNvSpPr/>
          <p:nvPr/>
        </p:nvSpPr>
        <p:spPr>
          <a:xfrm>
            <a:off x="927624" y="3609563"/>
            <a:ext cx="5803837" cy="5781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"Sit-In Movement of the 1960s."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DISCovering</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U.S. History, Gale, 2003. Gale In Context: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HighSchool,link.gale.com</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/apps/doc/EJ2104240421/</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bookmark-SUIC&amp;xid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=7cd227f5. Accessed 3 Feb. 2023.</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D650CA11-DB75-D29E-2F9D-8DCD27432C1D}"/>
              </a:ext>
            </a:extLst>
          </p:cNvPr>
          <p:cNvSpPr/>
          <p:nvPr/>
        </p:nvSpPr>
        <p:spPr>
          <a:xfrm>
            <a:off x="914539" y="4262404"/>
            <a:ext cx="5803837" cy="5781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"Ruby Bridges." Gale In Context Online Collection, Gale, 2022. Gale In Context: High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School,link.gale.com</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/apps/doc/CSSIWI600008872/</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bookmark-SUIC&amp;xid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=b6f68680. Accessed 3 Feb. 2023.</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7A9954E5-78C7-6090-8D08-BF13B8DB46F5}"/>
              </a:ext>
            </a:extLst>
          </p:cNvPr>
          <p:cNvSpPr/>
          <p:nvPr/>
        </p:nvSpPr>
        <p:spPr>
          <a:xfrm>
            <a:off x="914539" y="4908667"/>
            <a:ext cx="5803837" cy="90796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Graham, Jessica L. "Freedom Rides." Encyclopedia of African-American Culture and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History, edited by Colin A. Palmer, 2nd ed., vol. 2, Macmillan Reference USA,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2006,pp.879-880.GaleInContext:HighSchool,link.gale.com/apps/doc</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/CX3444700493/</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SUIC?u</a:t>
            </a:r>
            <a:r>
              <a:rPr lang="en-US" sz="11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bookmark-SUIC&amp;xid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=0b32fab6.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Accessed 3 Feb. 2023.</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B02D1BEF-EE02-A3DC-3F1E-082B7F0B4719}"/>
              </a:ext>
            </a:extLst>
          </p:cNvPr>
          <p:cNvSpPr/>
          <p:nvPr/>
        </p:nvSpPr>
        <p:spPr>
          <a:xfrm>
            <a:off x="927623" y="5891366"/>
            <a:ext cx="5803837" cy="68051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 Have a Dream." Gale In Context Online Collection, Gale, 2019. Gale In Context: High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School,link.gale.com</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/apps/doc/HOKJIC783806975/</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bookmark-SUIC&amp;xid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=55b3ea2a. Accessed 3 Feb. 2023.</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64A18D96-4059-2939-4A39-1A5E44AC13FA}"/>
              </a:ext>
            </a:extLst>
          </p:cNvPr>
          <p:cNvSpPr/>
          <p:nvPr/>
        </p:nvSpPr>
        <p:spPr>
          <a:xfrm>
            <a:off x="100361" y="6625045"/>
            <a:ext cx="827263" cy="680514"/>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9</a:t>
            </a:r>
          </a:p>
        </p:txBody>
      </p:sp>
      <p:sp>
        <p:nvSpPr>
          <p:cNvPr id="12" name="Rectangle 11">
            <a:extLst>
              <a:ext uri="{FF2B5EF4-FFF2-40B4-BE49-F238E27FC236}">
                <a16:creationId xmlns:a16="http://schemas.microsoft.com/office/drawing/2014/main" id="{DC681B7D-4F2A-8025-C87C-EB648DD20B8F}"/>
              </a:ext>
            </a:extLst>
          </p:cNvPr>
          <p:cNvSpPr/>
          <p:nvPr/>
        </p:nvSpPr>
        <p:spPr>
          <a:xfrm>
            <a:off x="927623" y="6625042"/>
            <a:ext cx="5803837" cy="68051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"Civil Rights Act of 1964." Gale In Context Online Collection, Gale, 2022. Gale In </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Context:HighSchool,link.gale.com</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/apps/doc/LNKGTA841572691/</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a:t>
            </a:r>
          </a:p>
          <a:p>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bookmark-SUIC&amp;xid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=f9d5f603. Accessed 3 Feb. 2023.</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F8C06924-1845-D225-59DB-2B57B3ABBD50}"/>
              </a:ext>
            </a:extLst>
          </p:cNvPr>
          <p:cNvSpPr/>
          <p:nvPr/>
        </p:nvSpPr>
        <p:spPr>
          <a:xfrm>
            <a:off x="0" y="7412367"/>
            <a:ext cx="6858000" cy="439837"/>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EXPLORE MORE!</a:t>
            </a:r>
          </a:p>
        </p:txBody>
      </p:sp>
      <p:sp>
        <p:nvSpPr>
          <p:cNvPr id="13" name="Rectangle 12">
            <a:extLst>
              <a:ext uri="{FF2B5EF4-FFF2-40B4-BE49-F238E27FC236}">
                <a16:creationId xmlns:a16="http://schemas.microsoft.com/office/drawing/2014/main" id="{B5294328-D124-4D37-7374-85A8507E4BFB}"/>
              </a:ext>
            </a:extLst>
          </p:cNvPr>
          <p:cNvSpPr/>
          <p:nvPr/>
        </p:nvSpPr>
        <p:spPr>
          <a:xfrm>
            <a:off x="162414" y="7920678"/>
            <a:ext cx="6533172" cy="573593"/>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Find more classroom resources and support materials at:</a:t>
            </a:r>
          </a:p>
          <a:p>
            <a:pPr algn="ct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support.gale.com</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6507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900414-AA97-5BC0-7E5A-EFA89118C495}"/>
              </a:ext>
            </a:extLst>
          </p:cNvPr>
          <p:cNvSpPr/>
          <p:nvPr/>
        </p:nvSpPr>
        <p:spPr>
          <a:xfrm>
            <a:off x="100361" y="142080"/>
            <a:ext cx="6639830" cy="45720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 Segregation</a:t>
            </a:r>
          </a:p>
        </p:txBody>
      </p:sp>
      <p:sp>
        <p:nvSpPr>
          <p:cNvPr id="3" name="Rectangle 2">
            <a:extLst>
              <a:ext uri="{FF2B5EF4-FFF2-40B4-BE49-F238E27FC236}">
                <a16:creationId xmlns:a16="http://schemas.microsoft.com/office/drawing/2014/main" id="{7357DD3D-0E45-0F8F-938A-3A58F23EF2EB}"/>
              </a:ext>
            </a:extLst>
          </p:cNvPr>
          <p:cNvSpPr/>
          <p:nvPr/>
        </p:nvSpPr>
        <p:spPr>
          <a:xfrm>
            <a:off x="100361" y="2189368"/>
            <a:ext cx="6639830" cy="474417"/>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 Brown v. Board of Education</a:t>
            </a:r>
          </a:p>
        </p:txBody>
      </p:sp>
      <p:sp>
        <p:nvSpPr>
          <p:cNvPr id="4" name="Rectangle 3">
            <a:extLst>
              <a:ext uri="{FF2B5EF4-FFF2-40B4-BE49-F238E27FC236}">
                <a16:creationId xmlns:a16="http://schemas.microsoft.com/office/drawing/2014/main" id="{A5E31B16-3628-E9A3-FCAF-DD082D2EC32E}"/>
              </a:ext>
            </a:extLst>
          </p:cNvPr>
          <p:cNvSpPr/>
          <p:nvPr/>
        </p:nvSpPr>
        <p:spPr>
          <a:xfrm>
            <a:off x="91637" y="4292680"/>
            <a:ext cx="6639830" cy="45720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 Montgomery Bus Boycott</a:t>
            </a:r>
          </a:p>
        </p:txBody>
      </p:sp>
      <p:grpSp>
        <p:nvGrpSpPr>
          <p:cNvPr id="5" name="Group 4">
            <a:extLst>
              <a:ext uri="{FF2B5EF4-FFF2-40B4-BE49-F238E27FC236}">
                <a16:creationId xmlns:a16="http://schemas.microsoft.com/office/drawing/2014/main" id="{AF324EF9-84C0-A90F-3B75-DDEEF8D37D51}"/>
              </a:ext>
            </a:extLst>
          </p:cNvPr>
          <p:cNvGrpSpPr/>
          <p:nvPr/>
        </p:nvGrpSpPr>
        <p:grpSpPr>
          <a:xfrm>
            <a:off x="0" y="8608741"/>
            <a:ext cx="6858000" cy="535259"/>
            <a:chOff x="0" y="8608741"/>
            <a:chExt cx="6858000" cy="535259"/>
          </a:xfrm>
        </p:grpSpPr>
        <p:sp>
          <p:nvSpPr>
            <p:cNvPr id="6" name="Rectangle 5">
              <a:extLst>
                <a:ext uri="{FF2B5EF4-FFF2-40B4-BE49-F238E27FC236}">
                  <a16:creationId xmlns:a16="http://schemas.microsoft.com/office/drawing/2014/main" id="{382C87D8-2DF2-C3E8-BA9C-BF985E38CCF8}"/>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8F05C7D-3CB2-514C-BBDD-201D6AE3E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343BC60E-D435-241D-92EC-0FF8068ED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9" name="Rectangle 8">
            <a:extLst>
              <a:ext uri="{FF2B5EF4-FFF2-40B4-BE49-F238E27FC236}">
                <a16:creationId xmlns:a16="http://schemas.microsoft.com/office/drawing/2014/main" id="{F123948D-916E-9F85-6AA0-38A5418978C7}"/>
              </a:ext>
            </a:extLst>
          </p:cNvPr>
          <p:cNvSpPr/>
          <p:nvPr/>
        </p:nvSpPr>
        <p:spPr>
          <a:xfrm>
            <a:off x="74189" y="6453825"/>
            <a:ext cx="6666002" cy="457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 The Little Rock Nine</a:t>
            </a:r>
          </a:p>
        </p:txBody>
      </p:sp>
      <p:sp>
        <p:nvSpPr>
          <p:cNvPr id="10" name="Rectangle 9">
            <a:extLst>
              <a:ext uri="{FF2B5EF4-FFF2-40B4-BE49-F238E27FC236}">
                <a16:creationId xmlns:a16="http://schemas.microsoft.com/office/drawing/2014/main" id="{8909B4B6-13A4-E7B0-2E77-568A229C312A}"/>
              </a:ext>
            </a:extLst>
          </p:cNvPr>
          <p:cNvSpPr/>
          <p:nvPr/>
        </p:nvSpPr>
        <p:spPr>
          <a:xfrm>
            <a:off x="100361" y="595763"/>
            <a:ext cx="6622382" cy="1506110"/>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segregation and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Plessy v. Ferguson</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Students will answer the questions that go with the article on their group answer key. All spaces will be used. Each answer will have a highlighted letter, which is what will form their code. </a:t>
            </a:r>
          </a:p>
          <a:p>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are 2 sets of questions per page to cut back on copies.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p>
        </p:txBody>
      </p:sp>
      <p:sp>
        <p:nvSpPr>
          <p:cNvPr id="11" name="Rectangle 10">
            <a:extLst>
              <a:ext uri="{FF2B5EF4-FFF2-40B4-BE49-F238E27FC236}">
                <a16:creationId xmlns:a16="http://schemas.microsoft.com/office/drawing/2014/main" id="{B57232CF-CFE6-E8A5-AF93-9891F1E2D5CD}"/>
              </a:ext>
            </a:extLst>
          </p:cNvPr>
          <p:cNvSpPr/>
          <p:nvPr/>
        </p:nvSpPr>
        <p:spPr>
          <a:xfrm>
            <a:off x="100361" y="2646569"/>
            <a:ext cx="6639830" cy="1504032"/>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Brown v. Board of Education</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Students will use the Pigpen cipher tool to decode the answer for the fill-in-the-blank statements. They will record the clues on their group answer sheet. The correctly deciphered words will serve as their code.</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It is recommended that you print a cipher for each student so that all students in the group can work together to decode.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91AA267B-CCC6-DF3D-17A5-B6EB62219463}"/>
              </a:ext>
            </a:extLst>
          </p:cNvPr>
          <p:cNvSpPr/>
          <p:nvPr/>
        </p:nvSpPr>
        <p:spPr>
          <a:xfrm>
            <a:off x="91637" y="4749881"/>
            <a:ext cx="6622382" cy="15666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The Montgomery Bus Boycott. After reading the document, students will pair the numbered answers to their correct questions. When in the correct order, their code will be revealed. </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activity for this is a cut-and-sort activity. You can have students cut them and then sort or have them precut and stored in an envelope or bag.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3" name="Rectangle 12">
            <a:extLst>
              <a:ext uri="{FF2B5EF4-FFF2-40B4-BE49-F238E27FC236}">
                <a16:creationId xmlns:a16="http://schemas.microsoft.com/office/drawing/2014/main" id="{9016CC65-4F01-B51D-02F7-EAAFFB937A19}"/>
              </a:ext>
            </a:extLst>
          </p:cNvPr>
          <p:cNvSpPr/>
          <p:nvPr/>
        </p:nvSpPr>
        <p:spPr>
          <a:xfrm>
            <a:off x="74189" y="6900048"/>
            <a:ext cx="6648554" cy="15666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Daisy Bates and The Little Rock Nine. They will then complete the crossword puzzle. Highlighted boxes will reveal the code. Students will record code on group answer sheet. </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Consider making extra copies of the puzzle so students can see the questions and work together.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p>
        </p:txBody>
      </p:sp>
    </p:spTree>
    <p:extLst>
      <p:ext uri="{BB962C8B-B14F-4D97-AF65-F5344CB8AC3E}">
        <p14:creationId xmlns:p14="http://schemas.microsoft.com/office/powerpoint/2010/main" val="163602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900414-AA97-5BC0-7E5A-EFA89118C495}"/>
              </a:ext>
            </a:extLst>
          </p:cNvPr>
          <p:cNvSpPr/>
          <p:nvPr/>
        </p:nvSpPr>
        <p:spPr>
          <a:xfrm>
            <a:off x="117809" y="14363"/>
            <a:ext cx="6639830" cy="45720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 Sit-in Movement</a:t>
            </a:r>
          </a:p>
        </p:txBody>
      </p:sp>
      <p:sp>
        <p:nvSpPr>
          <p:cNvPr id="3" name="Rectangle 2">
            <a:extLst>
              <a:ext uri="{FF2B5EF4-FFF2-40B4-BE49-F238E27FC236}">
                <a16:creationId xmlns:a16="http://schemas.microsoft.com/office/drawing/2014/main" id="{7357DD3D-0E45-0F8F-938A-3A58F23EF2EB}"/>
              </a:ext>
            </a:extLst>
          </p:cNvPr>
          <p:cNvSpPr/>
          <p:nvPr/>
        </p:nvSpPr>
        <p:spPr>
          <a:xfrm>
            <a:off x="109085" y="2123035"/>
            <a:ext cx="6639830" cy="457200"/>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6: Ruby Bridges</a:t>
            </a:r>
          </a:p>
        </p:txBody>
      </p:sp>
      <p:sp>
        <p:nvSpPr>
          <p:cNvPr id="4" name="Rectangle 3">
            <a:extLst>
              <a:ext uri="{FF2B5EF4-FFF2-40B4-BE49-F238E27FC236}">
                <a16:creationId xmlns:a16="http://schemas.microsoft.com/office/drawing/2014/main" id="{A5E31B16-3628-E9A3-FCAF-DD082D2EC32E}"/>
              </a:ext>
            </a:extLst>
          </p:cNvPr>
          <p:cNvSpPr/>
          <p:nvPr/>
        </p:nvSpPr>
        <p:spPr>
          <a:xfrm>
            <a:off x="82913" y="4343400"/>
            <a:ext cx="6666002" cy="4572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7: Freedom Riders</a:t>
            </a:r>
          </a:p>
        </p:txBody>
      </p:sp>
      <p:grpSp>
        <p:nvGrpSpPr>
          <p:cNvPr id="5" name="Group 4">
            <a:extLst>
              <a:ext uri="{FF2B5EF4-FFF2-40B4-BE49-F238E27FC236}">
                <a16:creationId xmlns:a16="http://schemas.microsoft.com/office/drawing/2014/main" id="{AF324EF9-84C0-A90F-3B75-DDEEF8D37D51}"/>
              </a:ext>
            </a:extLst>
          </p:cNvPr>
          <p:cNvGrpSpPr/>
          <p:nvPr/>
        </p:nvGrpSpPr>
        <p:grpSpPr>
          <a:xfrm>
            <a:off x="0" y="8608741"/>
            <a:ext cx="6858000" cy="535259"/>
            <a:chOff x="0" y="8608741"/>
            <a:chExt cx="6858000" cy="535259"/>
          </a:xfrm>
        </p:grpSpPr>
        <p:sp>
          <p:nvSpPr>
            <p:cNvPr id="6" name="Rectangle 5">
              <a:extLst>
                <a:ext uri="{FF2B5EF4-FFF2-40B4-BE49-F238E27FC236}">
                  <a16:creationId xmlns:a16="http://schemas.microsoft.com/office/drawing/2014/main" id="{382C87D8-2DF2-C3E8-BA9C-BF985E38CCF8}"/>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8F05C7D-3CB2-514C-BBDD-201D6AE3E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343BC60E-D435-241D-92EC-0FF8068ED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0" name="Rectangle 9">
            <a:extLst>
              <a:ext uri="{FF2B5EF4-FFF2-40B4-BE49-F238E27FC236}">
                <a16:creationId xmlns:a16="http://schemas.microsoft.com/office/drawing/2014/main" id="{8909B4B6-13A4-E7B0-2E77-568A229C312A}"/>
              </a:ext>
            </a:extLst>
          </p:cNvPr>
          <p:cNvSpPr/>
          <p:nvPr/>
        </p:nvSpPr>
        <p:spPr>
          <a:xfrm>
            <a:off x="117809" y="466177"/>
            <a:ext cx="6622382" cy="1495535"/>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the Sit-In Movement. They will then review a series of statements from the article. They will circle the letters next to the statements that are TRUE. Those letters will reveal their code. Students will record code on group answer sheet. </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Consider making extra copies of the statements so students can see the questions and work together.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p>
        </p:txBody>
      </p:sp>
      <p:sp>
        <p:nvSpPr>
          <p:cNvPr id="11" name="Rectangle 10">
            <a:extLst>
              <a:ext uri="{FF2B5EF4-FFF2-40B4-BE49-F238E27FC236}">
                <a16:creationId xmlns:a16="http://schemas.microsoft.com/office/drawing/2014/main" id="{B57232CF-CFE6-E8A5-AF93-9891F1E2D5CD}"/>
              </a:ext>
            </a:extLst>
          </p:cNvPr>
          <p:cNvSpPr/>
          <p:nvPr/>
        </p:nvSpPr>
        <p:spPr>
          <a:xfrm>
            <a:off x="100361" y="2561769"/>
            <a:ext cx="6639830" cy="1604721"/>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Ruby Bridges. Students will then answer the multiple-choice questions. When answered correctly and in the correct order, their code will be revealed. Students will record code on group answer sheet. </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activity for this is a cut-and-sort activity. You can have students cut them and then sort or have them precut and stored in an envelope or bag.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91AA267B-CCC6-DF3D-17A5-B6EB62219463}"/>
              </a:ext>
            </a:extLst>
          </p:cNvPr>
          <p:cNvSpPr/>
          <p:nvPr/>
        </p:nvSpPr>
        <p:spPr>
          <a:xfrm>
            <a:off x="78551" y="4789829"/>
            <a:ext cx="6661640" cy="1640902"/>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The Freedom Riders. Students will then complete the Tarsia puzzle by connecting the sides of each triangle to their corresponding question. They will end with a hexagon shape. Their code is a famous MLK Jr. quote, which will be visible once you complete the puzzle. They will record the code on their group answer sheet.</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activity for this is a cut-and-sort activity. You can have students cut them and then sort or have them precut and stored in an envelope or bag.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p>
        </p:txBody>
      </p:sp>
      <p:sp>
        <p:nvSpPr>
          <p:cNvPr id="14" name="Rectangle 13">
            <a:extLst>
              <a:ext uri="{FF2B5EF4-FFF2-40B4-BE49-F238E27FC236}">
                <a16:creationId xmlns:a16="http://schemas.microsoft.com/office/drawing/2014/main" id="{E2AD6A4B-298D-C3C9-6576-5B303EE19E8A}"/>
              </a:ext>
            </a:extLst>
          </p:cNvPr>
          <p:cNvSpPr/>
          <p:nvPr/>
        </p:nvSpPr>
        <p:spPr>
          <a:xfrm>
            <a:off x="55940" y="6563765"/>
            <a:ext cx="6692975" cy="457200"/>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8: March on Washington</a:t>
            </a:r>
          </a:p>
        </p:txBody>
      </p:sp>
      <p:sp>
        <p:nvSpPr>
          <p:cNvPr id="15" name="Rectangle 14">
            <a:extLst>
              <a:ext uri="{FF2B5EF4-FFF2-40B4-BE49-F238E27FC236}">
                <a16:creationId xmlns:a16="http://schemas.microsoft.com/office/drawing/2014/main" id="{7EB4A101-8BF9-1900-D8DC-5DCB80BD4146}"/>
              </a:ext>
            </a:extLst>
          </p:cNvPr>
          <p:cNvSpPr/>
          <p:nvPr/>
        </p:nvSpPr>
        <p:spPr>
          <a:xfrm>
            <a:off x="60303" y="7022485"/>
            <a:ext cx="6661640" cy="1510120"/>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The March on Washington. Students will match the parts of Martin Luther King Jr.’s speech to its appropriate source or figurative language. The correct answers will reveal their code. Students will record code on group answer sheet.</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activity for this is a cut-and-sort activity. You can have students cut them and then sort or have them precut and stored in an envelope or bag.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816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900414-AA97-5BC0-7E5A-EFA89118C495}"/>
              </a:ext>
            </a:extLst>
          </p:cNvPr>
          <p:cNvSpPr/>
          <p:nvPr/>
        </p:nvSpPr>
        <p:spPr>
          <a:xfrm>
            <a:off x="109085" y="67745"/>
            <a:ext cx="6639830" cy="4572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9: The Civil Rights Act of 1964</a:t>
            </a:r>
          </a:p>
        </p:txBody>
      </p:sp>
      <p:grpSp>
        <p:nvGrpSpPr>
          <p:cNvPr id="5" name="Group 4">
            <a:extLst>
              <a:ext uri="{FF2B5EF4-FFF2-40B4-BE49-F238E27FC236}">
                <a16:creationId xmlns:a16="http://schemas.microsoft.com/office/drawing/2014/main" id="{AF324EF9-84C0-A90F-3B75-DDEEF8D37D51}"/>
              </a:ext>
            </a:extLst>
          </p:cNvPr>
          <p:cNvGrpSpPr/>
          <p:nvPr/>
        </p:nvGrpSpPr>
        <p:grpSpPr>
          <a:xfrm>
            <a:off x="0" y="8608741"/>
            <a:ext cx="6858000" cy="535259"/>
            <a:chOff x="0" y="8608741"/>
            <a:chExt cx="6858000" cy="535259"/>
          </a:xfrm>
        </p:grpSpPr>
        <p:sp>
          <p:nvSpPr>
            <p:cNvPr id="6" name="Rectangle 5">
              <a:extLst>
                <a:ext uri="{FF2B5EF4-FFF2-40B4-BE49-F238E27FC236}">
                  <a16:creationId xmlns:a16="http://schemas.microsoft.com/office/drawing/2014/main" id="{382C87D8-2DF2-C3E8-BA9C-BF985E38CCF8}"/>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8F05C7D-3CB2-514C-BBDD-201D6AE3E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343BC60E-D435-241D-92EC-0FF8068ED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0" name="Rectangle 9">
            <a:extLst>
              <a:ext uri="{FF2B5EF4-FFF2-40B4-BE49-F238E27FC236}">
                <a16:creationId xmlns:a16="http://schemas.microsoft.com/office/drawing/2014/main" id="{8909B4B6-13A4-E7B0-2E77-568A229C312A}"/>
              </a:ext>
            </a:extLst>
          </p:cNvPr>
          <p:cNvSpPr/>
          <p:nvPr/>
        </p:nvSpPr>
        <p:spPr>
          <a:xfrm>
            <a:off x="109085" y="524945"/>
            <a:ext cx="6622382" cy="144433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The Civil Rights Act of 1964. They will then put the events in the correct chronological order. Once in the correct order, their numerical code will be revealed. Students will record code on group answer sheet. </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activity for this is a cut-and-sort activity. You can have students cut them and then sort or have them precut and stored in an envelope or bag. See Resource Access to determine how you want to share reading materials with your students. </a:t>
            </a:r>
          </a:p>
        </p:txBody>
      </p:sp>
      <p:sp>
        <p:nvSpPr>
          <p:cNvPr id="9" name="Rectangle 8">
            <a:extLst>
              <a:ext uri="{FF2B5EF4-FFF2-40B4-BE49-F238E27FC236}">
                <a16:creationId xmlns:a16="http://schemas.microsoft.com/office/drawing/2014/main" id="{CD075760-A9F7-D7D5-57BE-B2BF53969609}"/>
              </a:ext>
            </a:extLst>
          </p:cNvPr>
          <p:cNvSpPr/>
          <p:nvPr/>
        </p:nvSpPr>
        <p:spPr>
          <a:xfrm>
            <a:off x="0" y="2000863"/>
            <a:ext cx="6858000" cy="309059"/>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RESOURCE ACCESS</a:t>
            </a:r>
          </a:p>
        </p:txBody>
      </p:sp>
      <p:graphicFrame>
        <p:nvGraphicFramePr>
          <p:cNvPr id="13" name="Table 12">
            <a:extLst>
              <a:ext uri="{FF2B5EF4-FFF2-40B4-BE49-F238E27FC236}">
                <a16:creationId xmlns:a16="http://schemas.microsoft.com/office/drawing/2014/main" id="{6ECF1192-2952-3F41-F8E6-0423A6AFC93A}"/>
              </a:ext>
            </a:extLst>
          </p:cNvPr>
          <p:cNvGraphicFramePr>
            <a:graphicFrameLocks noGrp="1"/>
          </p:cNvGraphicFramePr>
          <p:nvPr>
            <p:extLst>
              <p:ext uri="{D42A27DB-BD31-4B8C-83A1-F6EECF244321}">
                <p14:modId xmlns:p14="http://schemas.microsoft.com/office/powerpoint/2010/main" val="1053555405"/>
              </p:ext>
            </p:extLst>
          </p:nvPr>
        </p:nvGraphicFramePr>
        <p:xfrm>
          <a:off x="264111" y="4974853"/>
          <a:ext cx="6369422" cy="2606112"/>
        </p:xfrm>
        <a:graphic>
          <a:graphicData uri="http://schemas.openxmlformats.org/drawingml/2006/table">
            <a:tbl>
              <a:tblPr firstRow="1" bandRow="1">
                <a:tableStyleId>{0505E3EF-67EA-436B-97B2-0124C06EBD24}</a:tableStyleId>
              </a:tblPr>
              <a:tblGrid>
                <a:gridCol w="3294237">
                  <a:extLst>
                    <a:ext uri="{9D8B030D-6E8A-4147-A177-3AD203B41FA5}">
                      <a16:colId xmlns:a16="http://schemas.microsoft.com/office/drawing/2014/main" val="1418192699"/>
                    </a:ext>
                  </a:extLst>
                </a:gridCol>
                <a:gridCol w="3075185">
                  <a:extLst>
                    <a:ext uri="{9D8B030D-6E8A-4147-A177-3AD203B41FA5}">
                      <a16:colId xmlns:a16="http://schemas.microsoft.com/office/drawing/2014/main" val="1801863963"/>
                    </a:ext>
                  </a:extLst>
                </a:gridCol>
              </a:tblGrid>
              <a:tr h="289568">
                <a:tc>
                  <a:txBody>
                    <a:bodyPr/>
                    <a:lstStyle/>
                    <a:p>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Segregation</a:t>
                      </a:r>
                      <a:endParaRPr lang="en-US" sz="12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JXMFAC651719898</a:t>
                      </a:r>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882734"/>
                  </a:ext>
                </a:extLst>
              </a:tr>
              <a:tr h="289568">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Brown v. Board of Education</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2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CX3444700199</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52001"/>
                  </a:ext>
                </a:extLst>
              </a:tr>
              <a:tr h="289568">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Montgomery Bus Boycott</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EJ2181500097</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9855769"/>
                  </a:ext>
                </a:extLst>
              </a:tr>
              <a:tr h="289568">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Little Rock 9</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EJ2108100190</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8506670"/>
                  </a:ext>
                </a:extLst>
              </a:tr>
              <a:tr h="289568">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Sit-In Movement</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EJ2104240421</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9436104"/>
                  </a:ext>
                </a:extLst>
              </a:tr>
              <a:tr h="289568">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 Ruby Bridges</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2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CSSIWI600008872</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169244"/>
                  </a:ext>
                </a:extLst>
              </a:tr>
              <a:tr h="289568">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 Freedom Rides</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2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CX3444700493</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6895243"/>
                  </a:ext>
                </a:extLst>
              </a:tr>
              <a:tr h="289568">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 March on Washington</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HOKJIC783806975</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6091991"/>
                  </a:ext>
                </a:extLst>
              </a:tr>
              <a:tr h="289568">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Task 9: The Civil Rights Act of 1964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LNKGTA841572691</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928145"/>
                  </a:ext>
                </a:extLst>
              </a:tr>
            </a:tbl>
          </a:graphicData>
        </a:graphic>
      </p:graphicFrame>
      <p:pic>
        <p:nvPicPr>
          <p:cNvPr id="16" name="Picture 15">
            <a:extLst>
              <a:ext uri="{FF2B5EF4-FFF2-40B4-BE49-F238E27FC236}">
                <a16:creationId xmlns:a16="http://schemas.microsoft.com/office/drawing/2014/main" id="{71CBCD77-DF05-CAEA-5DC5-BF5B0A6A267D}"/>
              </a:ext>
            </a:extLst>
          </p:cNvPr>
          <p:cNvPicPr>
            <a:picLocks noChangeAspect="1"/>
          </p:cNvPicPr>
          <p:nvPr/>
        </p:nvPicPr>
        <p:blipFill>
          <a:blip r:embed="rId4"/>
          <a:stretch>
            <a:fillRect/>
          </a:stretch>
        </p:blipFill>
        <p:spPr>
          <a:xfrm>
            <a:off x="3640018" y="2512574"/>
            <a:ext cx="2342224" cy="2317643"/>
          </a:xfrm>
          <a:prstGeom prst="rect">
            <a:avLst/>
          </a:prstGeom>
          <a:ln w="28575">
            <a:solidFill>
              <a:srgbClr val="E6E7E8"/>
            </a:solidFill>
          </a:ln>
        </p:spPr>
      </p:pic>
      <p:pic>
        <p:nvPicPr>
          <p:cNvPr id="17" name="Picture 16">
            <a:extLst>
              <a:ext uri="{FF2B5EF4-FFF2-40B4-BE49-F238E27FC236}">
                <a16:creationId xmlns:a16="http://schemas.microsoft.com/office/drawing/2014/main" id="{31D3944B-D83D-BD90-E353-9C79ADDA76AF}"/>
              </a:ext>
            </a:extLst>
          </p:cNvPr>
          <p:cNvPicPr>
            <a:picLocks noChangeAspect="1"/>
          </p:cNvPicPr>
          <p:nvPr/>
        </p:nvPicPr>
        <p:blipFill rotWithShape="1">
          <a:blip r:embed="rId5"/>
          <a:srcRect t="507"/>
          <a:stretch/>
        </p:blipFill>
        <p:spPr>
          <a:xfrm>
            <a:off x="4999148" y="2427617"/>
            <a:ext cx="1283851" cy="2133601"/>
          </a:xfrm>
          <a:prstGeom prst="rect">
            <a:avLst/>
          </a:prstGeom>
          <a:ln w="28575">
            <a:solidFill>
              <a:srgbClr val="E6E7E8"/>
            </a:solidFill>
          </a:ln>
        </p:spPr>
      </p:pic>
      <p:sp>
        <p:nvSpPr>
          <p:cNvPr id="18" name="Rectangle 17">
            <a:extLst>
              <a:ext uri="{FF2B5EF4-FFF2-40B4-BE49-F238E27FC236}">
                <a16:creationId xmlns:a16="http://schemas.microsoft.com/office/drawing/2014/main" id="{CE08A006-BF6D-BEC4-A370-9DFB3C18DB4C}"/>
              </a:ext>
            </a:extLst>
          </p:cNvPr>
          <p:cNvSpPr/>
          <p:nvPr/>
        </p:nvSpPr>
        <p:spPr>
          <a:xfrm>
            <a:off x="327206" y="2392246"/>
            <a:ext cx="2890777" cy="243797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best way to have students access task articles it to have them visit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and perform an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Advanced Search</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 students with the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Document Number</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They will then select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Document Number</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from the Field drop-down menu and enter the document numbers below to access the content for each task. </a:t>
            </a:r>
          </a:p>
        </p:txBody>
      </p:sp>
      <p:sp>
        <p:nvSpPr>
          <p:cNvPr id="19" name="Rectangle 18">
            <a:extLst>
              <a:ext uri="{FF2B5EF4-FFF2-40B4-BE49-F238E27FC236}">
                <a16:creationId xmlns:a16="http://schemas.microsoft.com/office/drawing/2014/main" id="{37F923AD-AE80-1F49-DD6A-3C306A628189}"/>
              </a:ext>
            </a:extLst>
          </p:cNvPr>
          <p:cNvSpPr/>
          <p:nvPr/>
        </p:nvSpPr>
        <p:spPr>
          <a:xfrm>
            <a:off x="224467" y="8214726"/>
            <a:ext cx="6409066" cy="30905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Articles can also be shared with students via the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Get Link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tool. </a:t>
            </a:r>
          </a:p>
        </p:txBody>
      </p:sp>
      <p:grpSp>
        <p:nvGrpSpPr>
          <p:cNvPr id="20" name="Group 19">
            <a:extLst>
              <a:ext uri="{FF2B5EF4-FFF2-40B4-BE49-F238E27FC236}">
                <a16:creationId xmlns:a16="http://schemas.microsoft.com/office/drawing/2014/main" id="{EB795A46-41DF-D577-05AE-01D4ED4C842D}"/>
              </a:ext>
            </a:extLst>
          </p:cNvPr>
          <p:cNvGrpSpPr/>
          <p:nvPr/>
        </p:nvGrpSpPr>
        <p:grpSpPr>
          <a:xfrm>
            <a:off x="1632822" y="7716886"/>
            <a:ext cx="3592355" cy="395451"/>
            <a:chOff x="1632822" y="6857222"/>
            <a:chExt cx="3592355" cy="395451"/>
          </a:xfrm>
        </p:grpSpPr>
        <p:pic>
          <p:nvPicPr>
            <p:cNvPr id="21" name="Picture 20">
              <a:extLst>
                <a:ext uri="{FF2B5EF4-FFF2-40B4-BE49-F238E27FC236}">
                  <a16:creationId xmlns:a16="http://schemas.microsoft.com/office/drawing/2014/main" id="{3B2A4E17-43ED-1220-EE90-9C5771F57D50}"/>
                </a:ext>
              </a:extLst>
            </p:cNvPr>
            <p:cNvPicPr>
              <a:picLocks noChangeAspect="1"/>
            </p:cNvPicPr>
            <p:nvPr/>
          </p:nvPicPr>
          <p:blipFill rotWithShape="1">
            <a:blip r:embed="rId6"/>
            <a:srcRect t="9183" b="-1"/>
            <a:stretch/>
          </p:blipFill>
          <p:spPr>
            <a:xfrm>
              <a:off x="1632822" y="6857222"/>
              <a:ext cx="3592355" cy="395451"/>
            </a:xfrm>
            <a:prstGeom prst="rect">
              <a:avLst/>
            </a:prstGeom>
            <a:ln w="19050">
              <a:solidFill>
                <a:srgbClr val="E6E7E8"/>
              </a:solidFill>
            </a:ln>
          </p:spPr>
        </p:pic>
        <p:sp>
          <p:nvSpPr>
            <p:cNvPr id="22" name="Rectangle 21">
              <a:extLst>
                <a:ext uri="{FF2B5EF4-FFF2-40B4-BE49-F238E27FC236}">
                  <a16:creationId xmlns:a16="http://schemas.microsoft.com/office/drawing/2014/main" id="{BE951C64-C224-692D-6A14-B422CEEEB147}"/>
                </a:ext>
              </a:extLst>
            </p:cNvPr>
            <p:cNvSpPr/>
            <p:nvPr/>
          </p:nvSpPr>
          <p:spPr>
            <a:xfrm>
              <a:off x="3640018" y="6857222"/>
              <a:ext cx="510170" cy="395451"/>
            </a:xfrm>
            <a:prstGeom prst="rect">
              <a:avLst/>
            </a:prstGeom>
            <a:noFill/>
            <a:ln w="28575">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540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D0E3F0-313F-80D9-9330-4A2B130C0213}"/>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F1F6833D-9D59-DE20-33D6-0E7AD7DAC8BE}"/>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B6DCDB0-D10C-0263-B427-357696295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D768AAB9-27CC-7C82-A918-FA4EF8BE2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0" name="Rectangle 9">
            <a:extLst>
              <a:ext uri="{FF2B5EF4-FFF2-40B4-BE49-F238E27FC236}">
                <a16:creationId xmlns:a16="http://schemas.microsoft.com/office/drawing/2014/main" id="{CCC67249-DC91-4C71-7F6F-59D8F8B404A7}"/>
              </a:ext>
            </a:extLst>
          </p:cNvPr>
          <p:cNvSpPr/>
          <p:nvPr/>
        </p:nvSpPr>
        <p:spPr>
          <a:xfrm>
            <a:off x="0" y="0"/>
            <a:ext cx="6858000" cy="5352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PRINTING SUGGESTIONS</a:t>
            </a:r>
          </a:p>
        </p:txBody>
      </p:sp>
      <p:graphicFrame>
        <p:nvGraphicFramePr>
          <p:cNvPr id="18" name="Table 18">
            <a:extLst>
              <a:ext uri="{FF2B5EF4-FFF2-40B4-BE49-F238E27FC236}">
                <a16:creationId xmlns:a16="http://schemas.microsoft.com/office/drawing/2014/main" id="{4FF66F1B-79F6-2EE7-F0EC-B1745F2DBCBA}"/>
              </a:ext>
            </a:extLst>
          </p:cNvPr>
          <p:cNvGraphicFramePr>
            <a:graphicFrameLocks noGrp="1"/>
          </p:cNvGraphicFramePr>
          <p:nvPr>
            <p:extLst>
              <p:ext uri="{D42A27DB-BD31-4B8C-83A1-F6EECF244321}">
                <p14:modId xmlns:p14="http://schemas.microsoft.com/office/powerpoint/2010/main" val="891277992"/>
              </p:ext>
            </p:extLst>
          </p:nvPr>
        </p:nvGraphicFramePr>
        <p:xfrm>
          <a:off x="224467" y="672122"/>
          <a:ext cx="6409066" cy="7376160"/>
        </p:xfrm>
        <a:graphic>
          <a:graphicData uri="http://schemas.openxmlformats.org/drawingml/2006/table">
            <a:tbl>
              <a:tblPr firstRow="1" bandRow="1">
                <a:tableStyleId>{0505E3EF-67EA-436B-97B2-0124C06EBD24}</a:tableStyleId>
              </a:tblPr>
              <a:tblGrid>
                <a:gridCol w="1520112">
                  <a:extLst>
                    <a:ext uri="{9D8B030D-6E8A-4147-A177-3AD203B41FA5}">
                      <a16:colId xmlns:a16="http://schemas.microsoft.com/office/drawing/2014/main" val="1949674280"/>
                    </a:ext>
                  </a:extLst>
                </a:gridCol>
                <a:gridCol w="4888954">
                  <a:extLst>
                    <a:ext uri="{9D8B030D-6E8A-4147-A177-3AD203B41FA5}">
                      <a16:colId xmlns:a16="http://schemas.microsoft.com/office/drawing/2014/main" val="3625762707"/>
                    </a:ext>
                  </a:extLst>
                </a:gridCol>
              </a:tblGrid>
              <a:tr h="289568">
                <a:tc>
                  <a:txBody>
                    <a:bodyPr/>
                    <a:lstStyle/>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Pages 8-9</a:t>
                      </a:r>
                      <a:endParaRPr lang="en-US" sz="16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One answer sheet per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585578"/>
                  </a:ext>
                </a:extLst>
              </a:tr>
              <a:tr h="289568">
                <a:tc>
                  <a:txBody>
                    <a:bodyPr/>
                    <a:lstStyle/>
                    <a:p>
                      <a:r>
                        <a:rPr lang="en-US" sz="1600" b="0" dirty="0">
                          <a:latin typeface="Open Sans" panose="020B0606030504020204" pitchFamily="34" charset="0"/>
                          <a:ea typeface="Open Sans" panose="020B0606030504020204" pitchFamily="34" charset="0"/>
                          <a:cs typeface="Open Sans" panose="020B0606030504020204" pitchFamily="34" charset="0"/>
                        </a:rPr>
                        <a:t>Pages 10-11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 Key – TEACHER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4069468"/>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Pages 12-16</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 Cards for Stations or Folders </a:t>
                      </a:r>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(optional)</a:t>
                      </a:r>
                      <a:endParaRPr lang="en-US" sz="105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212551"/>
                  </a:ext>
                </a:extLst>
              </a:tr>
              <a:tr h="289568">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Page 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539291"/>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18</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questions (2 sets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534731"/>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19</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directions and cipher</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778961"/>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20</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cipher questions and activity</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42852"/>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21</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143769"/>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22</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questions (cut-and-sort)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252235"/>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23</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394854"/>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24</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crossword puzzle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3021748"/>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25</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crossword puzzle clues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379743"/>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26</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direction cards (2 per page)</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299228"/>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27</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true/false statements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613695"/>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28</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463854"/>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29</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 questions (cut-and-sort)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9471882"/>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30</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107330"/>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31-32</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 Tarsia puzzle (cut-and-sort)</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25977"/>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33</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488395"/>
                  </a:ext>
                </a:extLst>
              </a:tr>
              <a:tr h="289568">
                <a:tc>
                  <a:txBody>
                    <a:bodyPr/>
                    <a:lstStyle/>
                    <a:p>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34-35</a:t>
                      </a:r>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 questions (cut-and-sort)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7506837"/>
                  </a:ext>
                </a:extLst>
              </a:tr>
              <a:tr h="289568">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Page 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9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572410"/>
                  </a:ext>
                </a:extLst>
              </a:tr>
              <a:tr h="289568">
                <a:tc>
                  <a:txBody>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Page 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0 questions (cut-and-sort)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1742"/>
                  </a:ext>
                </a:extLst>
              </a:tr>
            </a:tbl>
          </a:graphicData>
        </a:graphic>
      </p:graphicFrame>
    </p:spTree>
    <p:extLst>
      <p:ext uri="{BB962C8B-B14F-4D97-AF65-F5344CB8AC3E}">
        <p14:creationId xmlns:p14="http://schemas.microsoft.com/office/powerpoint/2010/main" val="156952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B1BFFBFE-D36D-3AAF-FB86-D6D21F64C6EB}"/>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6" name="Rectangle 5">
            <a:extLst>
              <a:ext uri="{FF2B5EF4-FFF2-40B4-BE49-F238E27FC236}">
                <a16:creationId xmlns:a16="http://schemas.microsoft.com/office/drawing/2014/main" id="{EF08BCB1-2158-20DF-6846-AB42E5D8536B}"/>
              </a:ext>
            </a:extLst>
          </p:cNvPr>
          <p:cNvSpPr/>
          <p:nvPr/>
        </p:nvSpPr>
        <p:spPr>
          <a:xfrm>
            <a:off x="136568" y="256477"/>
            <a:ext cx="1512849" cy="1014761"/>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GROUP ANSWER SHEET</a:t>
            </a:r>
          </a:p>
        </p:txBody>
      </p:sp>
      <p:sp>
        <p:nvSpPr>
          <p:cNvPr id="7" name="Rectangle 6">
            <a:extLst>
              <a:ext uri="{FF2B5EF4-FFF2-40B4-BE49-F238E27FC236}">
                <a16:creationId xmlns:a16="http://schemas.microsoft.com/office/drawing/2014/main" id="{84859530-E090-41D2-E5A6-086E16F7FF59}"/>
              </a:ext>
            </a:extLst>
          </p:cNvPr>
          <p:cNvSpPr/>
          <p:nvPr/>
        </p:nvSpPr>
        <p:spPr>
          <a:xfrm>
            <a:off x="137531" y="1350665"/>
            <a:ext cx="6611229" cy="53526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Group Members:</a:t>
            </a:r>
          </a:p>
        </p:txBody>
      </p:sp>
      <p:sp>
        <p:nvSpPr>
          <p:cNvPr id="8" name="Rectangle 7">
            <a:extLst>
              <a:ext uri="{FF2B5EF4-FFF2-40B4-BE49-F238E27FC236}">
                <a16:creationId xmlns:a16="http://schemas.microsoft.com/office/drawing/2014/main" id="{6922BBB0-E94D-2CAE-0F66-FB57009A83F6}"/>
              </a:ext>
            </a:extLst>
          </p:cNvPr>
          <p:cNvSpPr/>
          <p:nvPr/>
        </p:nvSpPr>
        <p:spPr>
          <a:xfrm>
            <a:off x="1737316" y="256477"/>
            <a:ext cx="5011447" cy="1014761"/>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High School</a:t>
            </a:r>
          </a:p>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Civil Rights Movement</a:t>
            </a:r>
          </a:p>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Escape Room</a:t>
            </a:r>
          </a:p>
        </p:txBody>
      </p:sp>
      <p:sp>
        <p:nvSpPr>
          <p:cNvPr id="13" name="Rectangle 12">
            <a:extLst>
              <a:ext uri="{FF2B5EF4-FFF2-40B4-BE49-F238E27FC236}">
                <a16:creationId xmlns:a16="http://schemas.microsoft.com/office/drawing/2014/main" id="{1DE20ABB-5761-8329-C58C-9137AEC4BECF}"/>
              </a:ext>
            </a:extLst>
          </p:cNvPr>
          <p:cNvSpPr/>
          <p:nvPr/>
        </p:nvSpPr>
        <p:spPr>
          <a:xfrm>
            <a:off x="2194560" y="6237693"/>
            <a:ext cx="4491117" cy="370603"/>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p>
        </p:txBody>
      </p:sp>
      <p:sp>
        <p:nvSpPr>
          <p:cNvPr id="15" name="Rectangle 14">
            <a:extLst>
              <a:ext uri="{FF2B5EF4-FFF2-40B4-BE49-F238E27FC236}">
                <a16:creationId xmlns:a16="http://schemas.microsoft.com/office/drawing/2014/main" id="{43C4EFDF-5BE8-33F1-929A-77462E2C5802}"/>
              </a:ext>
            </a:extLst>
          </p:cNvPr>
          <p:cNvSpPr/>
          <p:nvPr/>
        </p:nvSpPr>
        <p:spPr>
          <a:xfrm>
            <a:off x="2194560" y="6608296"/>
            <a:ext cx="4491118" cy="14308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tx1"/>
              </a:solidFill>
              <a:latin typeface="Arial" panose="020B0604020202020204" pitchFamily="34" charset="0"/>
              <a:cs typeface="Arial" panose="020B0604020202020204" pitchFamily="34" charset="0"/>
            </a:endParaRPr>
          </a:p>
        </p:txBody>
      </p:sp>
      <p:pic>
        <p:nvPicPr>
          <p:cNvPr id="17" name="Graphic 16" descr="Lock outline">
            <a:extLst>
              <a:ext uri="{FF2B5EF4-FFF2-40B4-BE49-F238E27FC236}">
                <a16:creationId xmlns:a16="http://schemas.microsoft.com/office/drawing/2014/main" id="{7F8C5072-5A20-F99B-E585-FF7D91B146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6088" y="6849886"/>
            <a:ext cx="856003" cy="856003"/>
          </a:xfrm>
          <a:prstGeom prst="rect">
            <a:avLst/>
          </a:prstGeom>
        </p:spPr>
      </p:pic>
      <p:graphicFrame>
        <p:nvGraphicFramePr>
          <p:cNvPr id="19" name="Table 19">
            <a:extLst>
              <a:ext uri="{FF2B5EF4-FFF2-40B4-BE49-F238E27FC236}">
                <a16:creationId xmlns:a16="http://schemas.microsoft.com/office/drawing/2014/main" id="{837C8964-6D5D-CBF6-C825-F47386B9EFC4}"/>
              </a:ext>
            </a:extLst>
          </p:cNvPr>
          <p:cNvGraphicFramePr>
            <a:graphicFrameLocks noGrp="1"/>
          </p:cNvGraphicFramePr>
          <p:nvPr>
            <p:extLst>
              <p:ext uri="{D42A27DB-BD31-4B8C-83A1-F6EECF244321}">
                <p14:modId xmlns:p14="http://schemas.microsoft.com/office/powerpoint/2010/main" val="662964046"/>
              </p:ext>
            </p:extLst>
          </p:nvPr>
        </p:nvGraphicFramePr>
        <p:xfrm>
          <a:off x="2858310" y="6942410"/>
          <a:ext cx="3697824" cy="708736"/>
        </p:xfrm>
        <a:graphic>
          <a:graphicData uri="http://schemas.openxmlformats.org/drawingml/2006/table">
            <a:tbl>
              <a:tblPr firstRow="1" bandRow="1">
                <a:tableStyleId>{0505E3EF-67EA-436B-97B2-0124C06EBD24}</a:tableStyleId>
              </a:tblPr>
              <a:tblGrid>
                <a:gridCol w="462228">
                  <a:extLst>
                    <a:ext uri="{9D8B030D-6E8A-4147-A177-3AD203B41FA5}">
                      <a16:colId xmlns:a16="http://schemas.microsoft.com/office/drawing/2014/main" val="702666132"/>
                    </a:ext>
                  </a:extLst>
                </a:gridCol>
                <a:gridCol w="462228">
                  <a:extLst>
                    <a:ext uri="{9D8B030D-6E8A-4147-A177-3AD203B41FA5}">
                      <a16:colId xmlns:a16="http://schemas.microsoft.com/office/drawing/2014/main" val="3384326153"/>
                    </a:ext>
                  </a:extLst>
                </a:gridCol>
                <a:gridCol w="462228">
                  <a:extLst>
                    <a:ext uri="{9D8B030D-6E8A-4147-A177-3AD203B41FA5}">
                      <a16:colId xmlns:a16="http://schemas.microsoft.com/office/drawing/2014/main" val="1402140550"/>
                    </a:ext>
                  </a:extLst>
                </a:gridCol>
                <a:gridCol w="462228">
                  <a:extLst>
                    <a:ext uri="{9D8B030D-6E8A-4147-A177-3AD203B41FA5}">
                      <a16:colId xmlns:a16="http://schemas.microsoft.com/office/drawing/2014/main" val="2010468263"/>
                    </a:ext>
                  </a:extLst>
                </a:gridCol>
                <a:gridCol w="462228">
                  <a:extLst>
                    <a:ext uri="{9D8B030D-6E8A-4147-A177-3AD203B41FA5}">
                      <a16:colId xmlns:a16="http://schemas.microsoft.com/office/drawing/2014/main" val="1262628258"/>
                    </a:ext>
                  </a:extLst>
                </a:gridCol>
                <a:gridCol w="462228">
                  <a:extLst>
                    <a:ext uri="{9D8B030D-6E8A-4147-A177-3AD203B41FA5}">
                      <a16:colId xmlns:a16="http://schemas.microsoft.com/office/drawing/2014/main" val="1039797347"/>
                    </a:ext>
                  </a:extLst>
                </a:gridCol>
                <a:gridCol w="462228">
                  <a:extLst>
                    <a:ext uri="{9D8B030D-6E8A-4147-A177-3AD203B41FA5}">
                      <a16:colId xmlns:a16="http://schemas.microsoft.com/office/drawing/2014/main" val="3518739359"/>
                    </a:ext>
                  </a:extLst>
                </a:gridCol>
                <a:gridCol w="462228">
                  <a:extLst>
                    <a:ext uri="{9D8B030D-6E8A-4147-A177-3AD203B41FA5}">
                      <a16:colId xmlns:a16="http://schemas.microsoft.com/office/drawing/2014/main" val="2142021919"/>
                    </a:ext>
                  </a:extLst>
                </a:gridCol>
              </a:tblGrid>
              <a:tr h="708736">
                <a:tc>
                  <a:txBody>
                    <a:bodyPr/>
                    <a:lstStyle/>
                    <a:p>
                      <a:pPr algn="ct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1200774"/>
                  </a:ext>
                </a:extLst>
              </a:tr>
            </a:tbl>
          </a:graphicData>
        </a:graphic>
      </p:graphicFrame>
      <p:sp>
        <p:nvSpPr>
          <p:cNvPr id="16" name="Rectangle 15">
            <a:extLst>
              <a:ext uri="{FF2B5EF4-FFF2-40B4-BE49-F238E27FC236}">
                <a16:creationId xmlns:a16="http://schemas.microsoft.com/office/drawing/2014/main" id="{F8C3A076-310C-5426-ECC8-1081B87E8392}"/>
              </a:ext>
            </a:extLst>
          </p:cNvPr>
          <p:cNvSpPr/>
          <p:nvPr/>
        </p:nvSpPr>
        <p:spPr>
          <a:xfrm>
            <a:off x="168617" y="6968817"/>
            <a:ext cx="373795" cy="1554479"/>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1F2B1B3-DB3B-96F6-8AC9-2E6B29788643}"/>
              </a:ext>
            </a:extLst>
          </p:cNvPr>
          <p:cNvSpPr/>
          <p:nvPr/>
        </p:nvSpPr>
        <p:spPr>
          <a:xfrm>
            <a:off x="136568" y="1992074"/>
            <a:ext cx="6624418" cy="354285"/>
          </a:xfrm>
          <a:prstGeom prst="rect">
            <a:avLst/>
          </a:prstGeom>
          <a:solidFill>
            <a:srgbClr val="E6E7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graphicFrame>
        <p:nvGraphicFramePr>
          <p:cNvPr id="12" name="Table 21">
            <a:extLst>
              <a:ext uri="{FF2B5EF4-FFF2-40B4-BE49-F238E27FC236}">
                <a16:creationId xmlns:a16="http://schemas.microsoft.com/office/drawing/2014/main" id="{D4EB8B04-C1C0-840B-61AD-707BD414E7B4}"/>
              </a:ext>
            </a:extLst>
          </p:cNvPr>
          <p:cNvGraphicFramePr>
            <a:graphicFrameLocks noGrp="1"/>
          </p:cNvGraphicFramePr>
          <p:nvPr>
            <p:extLst>
              <p:ext uri="{D42A27DB-BD31-4B8C-83A1-F6EECF244321}">
                <p14:modId xmlns:p14="http://schemas.microsoft.com/office/powerpoint/2010/main" val="2007574527"/>
              </p:ext>
            </p:extLst>
          </p:nvPr>
        </p:nvGraphicFramePr>
        <p:xfrm>
          <a:off x="150714" y="2354851"/>
          <a:ext cx="6611224" cy="2439878"/>
        </p:xfrm>
        <a:graphic>
          <a:graphicData uri="http://schemas.openxmlformats.org/drawingml/2006/table">
            <a:tbl>
              <a:tblPr firstRow="1" bandRow="1">
                <a:tableStyleId>{0505E3EF-67EA-436B-97B2-0124C06EBD24}</a:tableStyleId>
              </a:tblPr>
              <a:tblGrid>
                <a:gridCol w="329201">
                  <a:extLst>
                    <a:ext uri="{9D8B030D-6E8A-4147-A177-3AD203B41FA5}">
                      <a16:colId xmlns:a16="http://schemas.microsoft.com/office/drawing/2014/main" val="2816310200"/>
                    </a:ext>
                  </a:extLst>
                </a:gridCol>
                <a:gridCol w="315638">
                  <a:extLst>
                    <a:ext uri="{9D8B030D-6E8A-4147-A177-3AD203B41FA5}">
                      <a16:colId xmlns:a16="http://schemas.microsoft.com/office/drawing/2014/main" val="3035839712"/>
                    </a:ext>
                  </a:extLst>
                </a:gridCol>
                <a:gridCol w="397759">
                  <a:extLst>
                    <a:ext uri="{9D8B030D-6E8A-4147-A177-3AD203B41FA5}">
                      <a16:colId xmlns:a16="http://schemas.microsoft.com/office/drawing/2014/main" val="3155127702"/>
                    </a:ext>
                  </a:extLst>
                </a:gridCol>
                <a:gridCol w="397759">
                  <a:extLst>
                    <a:ext uri="{9D8B030D-6E8A-4147-A177-3AD203B41FA5}">
                      <a16:colId xmlns:a16="http://schemas.microsoft.com/office/drawing/2014/main" val="2479553585"/>
                    </a:ext>
                  </a:extLst>
                </a:gridCol>
                <a:gridCol w="397759">
                  <a:extLst>
                    <a:ext uri="{9D8B030D-6E8A-4147-A177-3AD203B41FA5}">
                      <a16:colId xmlns:a16="http://schemas.microsoft.com/office/drawing/2014/main" val="3214640109"/>
                    </a:ext>
                  </a:extLst>
                </a:gridCol>
                <a:gridCol w="397759">
                  <a:extLst>
                    <a:ext uri="{9D8B030D-6E8A-4147-A177-3AD203B41FA5}">
                      <a16:colId xmlns:a16="http://schemas.microsoft.com/office/drawing/2014/main" val="3394662713"/>
                    </a:ext>
                  </a:extLst>
                </a:gridCol>
                <a:gridCol w="397759">
                  <a:extLst>
                    <a:ext uri="{9D8B030D-6E8A-4147-A177-3AD203B41FA5}">
                      <a16:colId xmlns:a16="http://schemas.microsoft.com/office/drawing/2014/main" val="3590227478"/>
                    </a:ext>
                  </a:extLst>
                </a:gridCol>
                <a:gridCol w="397759">
                  <a:extLst>
                    <a:ext uri="{9D8B030D-6E8A-4147-A177-3AD203B41FA5}">
                      <a16:colId xmlns:a16="http://schemas.microsoft.com/office/drawing/2014/main" val="2773761275"/>
                    </a:ext>
                  </a:extLst>
                </a:gridCol>
                <a:gridCol w="397759">
                  <a:extLst>
                    <a:ext uri="{9D8B030D-6E8A-4147-A177-3AD203B41FA5}">
                      <a16:colId xmlns:a16="http://schemas.microsoft.com/office/drawing/2014/main" val="1486387081"/>
                    </a:ext>
                  </a:extLst>
                </a:gridCol>
                <a:gridCol w="397759">
                  <a:extLst>
                    <a:ext uri="{9D8B030D-6E8A-4147-A177-3AD203B41FA5}">
                      <a16:colId xmlns:a16="http://schemas.microsoft.com/office/drawing/2014/main" val="777642316"/>
                    </a:ext>
                  </a:extLst>
                </a:gridCol>
                <a:gridCol w="397759">
                  <a:extLst>
                    <a:ext uri="{9D8B030D-6E8A-4147-A177-3AD203B41FA5}">
                      <a16:colId xmlns:a16="http://schemas.microsoft.com/office/drawing/2014/main" val="1167499350"/>
                    </a:ext>
                  </a:extLst>
                </a:gridCol>
                <a:gridCol w="397759">
                  <a:extLst>
                    <a:ext uri="{9D8B030D-6E8A-4147-A177-3AD203B41FA5}">
                      <a16:colId xmlns:a16="http://schemas.microsoft.com/office/drawing/2014/main" val="3480790034"/>
                    </a:ext>
                  </a:extLst>
                </a:gridCol>
                <a:gridCol w="397759">
                  <a:extLst>
                    <a:ext uri="{9D8B030D-6E8A-4147-A177-3AD203B41FA5}">
                      <a16:colId xmlns:a16="http://schemas.microsoft.com/office/drawing/2014/main" val="2572554158"/>
                    </a:ext>
                  </a:extLst>
                </a:gridCol>
                <a:gridCol w="397759">
                  <a:extLst>
                    <a:ext uri="{9D8B030D-6E8A-4147-A177-3AD203B41FA5}">
                      <a16:colId xmlns:a16="http://schemas.microsoft.com/office/drawing/2014/main" val="4252065962"/>
                    </a:ext>
                  </a:extLst>
                </a:gridCol>
                <a:gridCol w="397759">
                  <a:extLst>
                    <a:ext uri="{9D8B030D-6E8A-4147-A177-3AD203B41FA5}">
                      <a16:colId xmlns:a16="http://schemas.microsoft.com/office/drawing/2014/main" val="759513520"/>
                    </a:ext>
                  </a:extLst>
                </a:gridCol>
                <a:gridCol w="397759">
                  <a:extLst>
                    <a:ext uri="{9D8B030D-6E8A-4147-A177-3AD203B41FA5}">
                      <a16:colId xmlns:a16="http://schemas.microsoft.com/office/drawing/2014/main" val="1512344824"/>
                    </a:ext>
                  </a:extLst>
                </a:gridCol>
                <a:gridCol w="397759">
                  <a:extLst>
                    <a:ext uri="{9D8B030D-6E8A-4147-A177-3AD203B41FA5}">
                      <a16:colId xmlns:a16="http://schemas.microsoft.com/office/drawing/2014/main" val="3910600152"/>
                    </a:ext>
                  </a:extLst>
                </a:gridCol>
              </a:tblGrid>
              <a:tr h="348554">
                <a:tc>
                  <a:txBody>
                    <a:bodyPr/>
                    <a:lstStyle/>
                    <a:p>
                      <a:r>
                        <a:rPr lang="en-US" b="1"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208487406"/>
                  </a:ext>
                </a:extLst>
              </a:tr>
              <a:tr h="348554">
                <a:tc>
                  <a:txBody>
                    <a:bodyPr/>
                    <a:lstStyle/>
                    <a:p>
                      <a:r>
                        <a:rPr lang="en-US" b="1"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58101897"/>
                  </a:ext>
                </a:extLst>
              </a:tr>
              <a:tr h="348554">
                <a:tc>
                  <a:txBody>
                    <a:bodyPr/>
                    <a:lstStyle/>
                    <a:p>
                      <a:r>
                        <a:rPr lang="en-US" b="1"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08467390"/>
                  </a:ext>
                </a:extLst>
              </a:tr>
              <a:tr h="348554">
                <a:tc>
                  <a:txBody>
                    <a:bodyPr/>
                    <a:lstStyle/>
                    <a:p>
                      <a:r>
                        <a:rPr lang="en-US" b="1"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71039823"/>
                  </a:ext>
                </a:extLst>
              </a:tr>
              <a:tr h="348554">
                <a:tc>
                  <a:txBody>
                    <a:bodyPr/>
                    <a:lstStyle/>
                    <a:p>
                      <a:r>
                        <a:rPr lang="en-US" b="1"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99178084"/>
                  </a:ext>
                </a:extLst>
              </a:tr>
              <a:tr h="348554">
                <a:tc>
                  <a:txBody>
                    <a:bodyPr/>
                    <a:lstStyle/>
                    <a:p>
                      <a:r>
                        <a:rPr lang="en-US" b="1"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7114249"/>
                  </a:ext>
                </a:extLst>
              </a:tr>
              <a:tr h="348554">
                <a:tc>
                  <a:txBody>
                    <a:bodyPr/>
                    <a:lstStyle/>
                    <a:p>
                      <a:r>
                        <a:rPr lang="en-US" b="1" dirty="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13956333"/>
                  </a:ext>
                </a:extLst>
              </a:tr>
            </a:tbl>
          </a:graphicData>
        </a:graphic>
      </p:graphicFrame>
      <p:graphicFrame>
        <p:nvGraphicFramePr>
          <p:cNvPr id="14" name="Table 22">
            <a:extLst>
              <a:ext uri="{FF2B5EF4-FFF2-40B4-BE49-F238E27FC236}">
                <a16:creationId xmlns:a16="http://schemas.microsoft.com/office/drawing/2014/main" id="{6C33417C-7085-484B-15AB-A91BEE833EAC}"/>
              </a:ext>
            </a:extLst>
          </p:cNvPr>
          <p:cNvGraphicFramePr>
            <a:graphicFrameLocks noGrp="1"/>
          </p:cNvGraphicFramePr>
          <p:nvPr>
            <p:extLst>
              <p:ext uri="{D42A27DB-BD31-4B8C-83A1-F6EECF244321}">
                <p14:modId xmlns:p14="http://schemas.microsoft.com/office/powerpoint/2010/main" val="1312261158"/>
              </p:ext>
            </p:extLst>
          </p:nvPr>
        </p:nvGraphicFramePr>
        <p:xfrm>
          <a:off x="150714" y="4785283"/>
          <a:ext cx="6611236" cy="370840"/>
        </p:xfrm>
        <a:graphic>
          <a:graphicData uri="http://schemas.openxmlformats.org/drawingml/2006/table">
            <a:tbl>
              <a:tblPr firstRow="1" bandRow="1">
                <a:tableStyleId>{5C22544A-7EE6-4342-B048-85BDC9FD1C3A}</a:tableStyleId>
              </a:tblPr>
              <a:tblGrid>
                <a:gridCol w="1038567">
                  <a:extLst>
                    <a:ext uri="{9D8B030D-6E8A-4147-A177-3AD203B41FA5}">
                      <a16:colId xmlns:a16="http://schemas.microsoft.com/office/drawing/2014/main" val="1728550321"/>
                    </a:ext>
                  </a:extLst>
                </a:gridCol>
                <a:gridCol w="799007">
                  <a:extLst>
                    <a:ext uri="{9D8B030D-6E8A-4147-A177-3AD203B41FA5}">
                      <a16:colId xmlns:a16="http://schemas.microsoft.com/office/drawing/2014/main" val="2192753669"/>
                    </a:ext>
                  </a:extLst>
                </a:gridCol>
                <a:gridCol w="794181">
                  <a:extLst>
                    <a:ext uri="{9D8B030D-6E8A-4147-A177-3AD203B41FA5}">
                      <a16:colId xmlns:a16="http://schemas.microsoft.com/office/drawing/2014/main" val="879377192"/>
                    </a:ext>
                  </a:extLst>
                </a:gridCol>
                <a:gridCol w="796594">
                  <a:extLst>
                    <a:ext uri="{9D8B030D-6E8A-4147-A177-3AD203B41FA5}">
                      <a16:colId xmlns:a16="http://schemas.microsoft.com/office/drawing/2014/main" val="1164569534"/>
                    </a:ext>
                  </a:extLst>
                </a:gridCol>
                <a:gridCol w="801551">
                  <a:extLst>
                    <a:ext uri="{9D8B030D-6E8A-4147-A177-3AD203B41FA5}">
                      <a16:colId xmlns:a16="http://schemas.microsoft.com/office/drawing/2014/main" val="764486885"/>
                    </a:ext>
                  </a:extLst>
                </a:gridCol>
                <a:gridCol w="791636">
                  <a:extLst>
                    <a:ext uri="{9D8B030D-6E8A-4147-A177-3AD203B41FA5}">
                      <a16:colId xmlns:a16="http://schemas.microsoft.com/office/drawing/2014/main" val="1127494174"/>
                    </a:ext>
                  </a:extLst>
                </a:gridCol>
                <a:gridCol w="786603">
                  <a:extLst>
                    <a:ext uri="{9D8B030D-6E8A-4147-A177-3AD203B41FA5}">
                      <a16:colId xmlns:a16="http://schemas.microsoft.com/office/drawing/2014/main" val="892006038"/>
                    </a:ext>
                  </a:extLst>
                </a:gridCol>
                <a:gridCol w="803097">
                  <a:extLst>
                    <a:ext uri="{9D8B030D-6E8A-4147-A177-3AD203B41FA5}">
                      <a16:colId xmlns:a16="http://schemas.microsoft.com/office/drawing/2014/main" val="4222371863"/>
                    </a:ext>
                  </a:extLst>
                </a:gridCol>
              </a:tblGrid>
              <a:tr h="370840">
                <a:tc>
                  <a:txBody>
                    <a:bodyPr/>
                    <a:lstStyle/>
                    <a:p>
                      <a:pPr algn="ctr"/>
                      <a:r>
                        <a:rPr lang="en-US" b="1" dirty="0">
                          <a:solidFill>
                            <a:schemeClr val="tx1"/>
                          </a:solidFill>
                          <a:latin typeface="Arial Black" panose="020B0A04020102020204" pitchFamily="34" charset="0"/>
                          <a:cs typeface="Arial" panose="020B0604020202020204" pitchFamily="34" charset="0"/>
                        </a:rPr>
                        <a:t>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524021"/>
                  </a:ext>
                </a:extLst>
              </a:tr>
            </a:tbl>
          </a:graphicData>
        </a:graphic>
      </p:graphicFrame>
      <p:grpSp>
        <p:nvGrpSpPr>
          <p:cNvPr id="24" name="Group 23">
            <a:extLst>
              <a:ext uri="{FF2B5EF4-FFF2-40B4-BE49-F238E27FC236}">
                <a16:creationId xmlns:a16="http://schemas.microsoft.com/office/drawing/2014/main" id="{FB638733-9A78-5DB7-6E40-8D6388E5F8E3}"/>
              </a:ext>
            </a:extLst>
          </p:cNvPr>
          <p:cNvGrpSpPr/>
          <p:nvPr/>
        </p:nvGrpSpPr>
        <p:grpSpPr>
          <a:xfrm>
            <a:off x="172322" y="5232258"/>
            <a:ext cx="1913766" cy="1697118"/>
            <a:chOff x="123382" y="5387648"/>
            <a:chExt cx="1913766" cy="1697118"/>
          </a:xfrm>
        </p:grpSpPr>
        <p:sp>
          <p:nvSpPr>
            <p:cNvPr id="18" name="Rectangle 17">
              <a:extLst>
                <a:ext uri="{FF2B5EF4-FFF2-40B4-BE49-F238E27FC236}">
                  <a16:creationId xmlns:a16="http://schemas.microsoft.com/office/drawing/2014/main" id="{7B89EC3D-8CF4-8E0C-9A0B-3FE0816D475E}"/>
                </a:ext>
              </a:extLst>
            </p:cNvPr>
            <p:cNvSpPr/>
            <p:nvPr/>
          </p:nvSpPr>
          <p:spPr>
            <a:xfrm>
              <a:off x="123382" y="5387648"/>
              <a:ext cx="1913766"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21" name="Rectangle 20">
              <a:extLst>
                <a:ext uri="{FF2B5EF4-FFF2-40B4-BE49-F238E27FC236}">
                  <a16:creationId xmlns:a16="http://schemas.microsoft.com/office/drawing/2014/main" id="{76B1B7A1-9642-ECFD-0DCD-CCDBBAA05DC5}"/>
                </a:ext>
              </a:extLst>
            </p:cNvPr>
            <p:cNvSpPr/>
            <p:nvPr/>
          </p:nvSpPr>
          <p:spPr>
            <a:xfrm>
              <a:off x="123382" y="5740493"/>
              <a:ext cx="1913766" cy="1344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1. ____________________</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2. ____________________</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3. ____________________</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4. ____________________</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5. ____________________</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6. ____________________</a:t>
              </a:r>
            </a:p>
          </p:txBody>
        </p:sp>
      </p:grpSp>
      <p:sp>
        <p:nvSpPr>
          <p:cNvPr id="22" name="Rectangle 21">
            <a:extLst>
              <a:ext uri="{FF2B5EF4-FFF2-40B4-BE49-F238E27FC236}">
                <a16:creationId xmlns:a16="http://schemas.microsoft.com/office/drawing/2014/main" id="{ED05DA4C-BA38-2DE0-5DB8-DD8CCCEDE95D}"/>
              </a:ext>
            </a:extLst>
          </p:cNvPr>
          <p:cNvSpPr/>
          <p:nvPr/>
        </p:nvSpPr>
        <p:spPr>
          <a:xfrm>
            <a:off x="2194560" y="5582830"/>
            <a:ext cx="4492962" cy="5775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     ____     ____      ____     ____      ____     ____    ____     ____     ____    ____      </a:t>
            </a:r>
          </a:p>
          <a:p>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1         2         3         4         5         6         7        8         9       10      11   </a:t>
            </a:r>
          </a:p>
        </p:txBody>
      </p:sp>
      <p:sp>
        <p:nvSpPr>
          <p:cNvPr id="25" name="Rectangle 24">
            <a:extLst>
              <a:ext uri="{FF2B5EF4-FFF2-40B4-BE49-F238E27FC236}">
                <a16:creationId xmlns:a16="http://schemas.microsoft.com/office/drawing/2014/main" id="{CF5CF4ED-F185-D0C6-EC6A-02409D96BDC9}"/>
              </a:ext>
            </a:extLst>
          </p:cNvPr>
          <p:cNvSpPr/>
          <p:nvPr/>
        </p:nvSpPr>
        <p:spPr>
          <a:xfrm>
            <a:off x="2192714" y="5236821"/>
            <a:ext cx="4492963" cy="37084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7" name="Table 27">
            <a:extLst>
              <a:ext uri="{FF2B5EF4-FFF2-40B4-BE49-F238E27FC236}">
                <a16:creationId xmlns:a16="http://schemas.microsoft.com/office/drawing/2014/main" id="{EF508C53-DF78-1EBE-6D26-1C3942FB5012}"/>
              </a:ext>
            </a:extLst>
          </p:cNvPr>
          <p:cNvGraphicFramePr>
            <a:graphicFrameLocks noGrp="1"/>
          </p:cNvGraphicFramePr>
          <p:nvPr>
            <p:extLst>
              <p:ext uri="{D42A27DB-BD31-4B8C-83A1-F6EECF244321}">
                <p14:modId xmlns:p14="http://schemas.microsoft.com/office/powerpoint/2010/main" val="208044108"/>
              </p:ext>
            </p:extLst>
          </p:nvPr>
        </p:nvGraphicFramePr>
        <p:xfrm>
          <a:off x="546117" y="6968817"/>
          <a:ext cx="1539971" cy="1554480"/>
        </p:xfrm>
        <a:graphic>
          <a:graphicData uri="http://schemas.openxmlformats.org/drawingml/2006/table">
            <a:tbl>
              <a:tblPr firstRow="1" bandRow="1">
                <a:tableStyleId>{0505E3EF-67EA-436B-97B2-0124C06EBD24}</a:tableStyleId>
              </a:tblPr>
              <a:tblGrid>
                <a:gridCol w="509932">
                  <a:extLst>
                    <a:ext uri="{9D8B030D-6E8A-4147-A177-3AD203B41FA5}">
                      <a16:colId xmlns:a16="http://schemas.microsoft.com/office/drawing/2014/main" val="661418807"/>
                    </a:ext>
                  </a:extLst>
                </a:gridCol>
                <a:gridCol w="485157">
                  <a:extLst>
                    <a:ext uri="{9D8B030D-6E8A-4147-A177-3AD203B41FA5}">
                      <a16:colId xmlns:a16="http://schemas.microsoft.com/office/drawing/2014/main" val="243474419"/>
                    </a:ext>
                  </a:extLst>
                </a:gridCol>
                <a:gridCol w="544882">
                  <a:extLst>
                    <a:ext uri="{9D8B030D-6E8A-4147-A177-3AD203B41FA5}">
                      <a16:colId xmlns:a16="http://schemas.microsoft.com/office/drawing/2014/main" val="3786263774"/>
                    </a:ext>
                  </a:extLst>
                </a:gridCol>
              </a:tblGrid>
              <a:tr h="256491">
                <a:tc>
                  <a:txBody>
                    <a:bodyPr/>
                    <a:lstStyle/>
                    <a:p>
                      <a:pPr marL="0" indent="0" algn="l">
                        <a:buNone/>
                      </a:pPr>
                      <a:r>
                        <a:rPr lang="en-US" sz="1100" b="0" dirty="0"/>
                        <a:t>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167044"/>
                  </a:ext>
                </a:extLst>
              </a:tr>
              <a:tr h="256491">
                <a:tc>
                  <a:txBody>
                    <a:bodyPr/>
                    <a:lstStyle/>
                    <a:p>
                      <a:pPr algn="l"/>
                      <a:r>
                        <a:rPr lang="en-US" sz="1100" b="0" dirty="0"/>
                        <a:t>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8.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406097"/>
                  </a:ext>
                </a:extLst>
              </a:tr>
              <a:tr h="256491">
                <a:tc>
                  <a:txBody>
                    <a:bodyPr/>
                    <a:lstStyle/>
                    <a:p>
                      <a:pPr algn="l"/>
                      <a:r>
                        <a:rPr lang="en-US" sz="1100" b="0" dirty="0"/>
                        <a:t>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250473"/>
                  </a:ext>
                </a:extLst>
              </a:tr>
              <a:tr h="256491">
                <a:tc>
                  <a:txBody>
                    <a:bodyPr/>
                    <a:lstStyle/>
                    <a:p>
                      <a:pPr algn="l"/>
                      <a:r>
                        <a:rPr lang="en-US" sz="1100" b="0" dirty="0"/>
                        <a:t>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400126"/>
                  </a:ext>
                </a:extLst>
              </a:tr>
              <a:tr h="256491">
                <a:tc>
                  <a:txBody>
                    <a:bodyPr/>
                    <a:lstStyle/>
                    <a:p>
                      <a:pPr algn="l"/>
                      <a:r>
                        <a:rPr lang="en-US" sz="1100" b="0" dirty="0"/>
                        <a:t>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105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282241"/>
                  </a:ext>
                </a:extLst>
              </a:tr>
              <a:tr h="256491">
                <a:tc>
                  <a:txBody>
                    <a:bodyPr/>
                    <a:lstStyle/>
                    <a:p>
                      <a:pPr algn="l"/>
                      <a:r>
                        <a:rPr lang="en-US" sz="1100" b="0" dirty="0"/>
                        <a:t>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100" b="0" dirty="0"/>
                        <a:t>12.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11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8228104"/>
                  </a:ext>
                </a:extLst>
              </a:tr>
            </a:tbl>
          </a:graphicData>
        </a:graphic>
      </p:graphicFrame>
      <p:sp>
        <p:nvSpPr>
          <p:cNvPr id="29" name="Rectangle 28">
            <a:extLst>
              <a:ext uri="{FF2B5EF4-FFF2-40B4-BE49-F238E27FC236}">
                <a16:creationId xmlns:a16="http://schemas.microsoft.com/office/drawing/2014/main" id="{8FD71C87-015B-6B9B-BC33-23DF748F6E16}"/>
              </a:ext>
            </a:extLst>
          </p:cNvPr>
          <p:cNvSpPr/>
          <p:nvPr/>
        </p:nvSpPr>
        <p:spPr>
          <a:xfrm>
            <a:off x="1686192" y="8093775"/>
            <a:ext cx="4999485" cy="429521"/>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Continue on the next page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0849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B1BFFBFE-D36D-3AAF-FB86-D6D21F64C6EB}"/>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8" name="Rectangle 17">
            <a:extLst>
              <a:ext uri="{FF2B5EF4-FFF2-40B4-BE49-F238E27FC236}">
                <a16:creationId xmlns:a16="http://schemas.microsoft.com/office/drawing/2014/main" id="{3E3B1FED-D8A9-C9EA-AAE3-862D3D5F5C3B}"/>
              </a:ext>
            </a:extLst>
          </p:cNvPr>
          <p:cNvSpPr/>
          <p:nvPr/>
        </p:nvSpPr>
        <p:spPr>
          <a:xfrm>
            <a:off x="208518" y="147257"/>
            <a:ext cx="6409066"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19" name="Rectangle 18">
            <a:extLst>
              <a:ext uri="{FF2B5EF4-FFF2-40B4-BE49-F238E27FC236}">
                <a16:creationId xmlns:a16="http://schemas.microsoft.com/office/drawing/2014/main" id="{DF094A6F-0D46-4919-B95E-D0A44BAF54E4}"/>
              </a:ext>
            </a:extLst>
          </p:cNvPr>
          <p:cNvSpPr/>
          <p:nvPr/>
        </p:nvSpPr>
        <p:spPr>
          <a:xfrm>
            <a:off x="208518" y="1206139"/>
            <a:ext cx="1583068" cy="183995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20" name="Rectangle 19">
            <a:extLst>
              <a:ext uri="{FF2B5EF4-FFF2-40B4-BE49-F238E27FC236}">
                <a16:creationId xmlns:a16="http://schemas.microsoft.com/office/drawing/2014/main" id="{B541798C-60B5-D8F1-D8E7-8F2753FDE4D7}"/>
              </a:ext>
            </a:extLst>
          </p:cNvPr>
          <p:cNvSpPr/>
          <p:nvPr/>
        </p:nvSpPr>
        <p:spPr>
          <a:xfrm>
            <a:off x="208518" y="501542"/>
            <a:ext cx="6409066" cy="614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________    ________    ________    ________    ________    ________    _______ 		</a:t>
            </a:r>
          </a:p>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1              2              3              4              5              6              7              </a:t>
            </a:r>
          </a:p>
        </p:txBody>
      </p:sp>
      <p:sp>
        <p:nvSpPr>
          <p:cNvPr id="21" name="Rectangle 20">
            <a:extLst>
              <a:ext uri="{FF2B5EF4-FFF2-40B4-BE49-F238E27FC236}">
                <a16:creationId xmlns:a16="http://schemas.microsoft.com/office/drawing/2014/main" id="{456F5D42-97C8-52E8-83E7-6C36AF07DEAC}"/>
              </a:ext>
            </a:extLst>
          </p:cNvPr>
          <p:cNvSpPr/>
          <p:nvPr/>
        </p:nvSpPr>
        <p:spPr>
          <a:xfrm>
            <a:off x="1791586" y="1206139"/>
            <a:ext cx="4825998" cy="18399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“________________________________________________</a:t>
            </a: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_________________________________________________</a:t>
            </a: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________________________________________________”</a:t>
            </a:r>
          </a:p>
          <a:p>
            <a:pPr algn="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Martin Luther King Jr.</a:t>
            </a:r>
          </a:p>
          <a:p>
            <a:pPr algn="ct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E8E529F2-4E00-101C-3CA4-DDDA08D3C3E3}"/>
              </a:ext>
            </a:extLst>
          </p:cNvPr>
          <p:cNvSpPr/>
          <p:nvPr/>
        </p:nvSpPr>
        <p:spPr>
          <a:xfrm>
            <a:off x="208517" y="3188693"/>
            <a:ext cx="1583068"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9" name="Rectangle 8">
            <a:extLst>
              <a:ext uri="{FF2B5EF4-FFF2-40B4-BE49-F238E27FC236}">
                <a16:creationId xmlns:a16="http://schemas.microsoft.com/office/drawing/2014/main" id="{3ABFD9A1-0B25-F5C1-3B3B-234F0868D5DC}"/>
              </a:ext>
            </a:extLst>
          </p:cNvPr>
          <p:cNvSpPr/>
          <p:nvPr/>
        </p:nvSpPr>
        <p:spPr>
          <a:xfrm>
            <a:off x="208518" y="3542978"/>
            <a:ext cx="1583068" cy="3461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_______________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2. _______________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3. _______________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 _______________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 _______________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6. _______________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 _______________</a:t>
            </a:r>
          </a:p>
          <a:p>
            <a:pPr>
              <a:lnSpc>
                <a:spcPct val="200000"/>
              </a:lnSpc>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8. _______________</a:t>
            </a:r>
          </a:p>
        </p:txBody>
      </p:sp>
      <p:sp>
        <p:nvSpPr>
          <p:cNvPr id="10" name="Rectangle 9">
            <a:extLst>
              <a:ext uri="{FF2B5EF4-FFF2-40B4-BE49-F238E27FC236}">
                <a16:creationId xmlns:a16="http://schemas.microsoft.com/office/drawing/2014/main" id="{730CBBB2-54DE-1F75-2FB8-00C3D6822E97}"/>
              </a:ext>
            </a:extLst>
          </p:cNvPr>
          <p:cNvSpPr/>
          <p:nvPr/>
        </p:nvSpPr>
        <p:spPr>
          <a:xfrm>
            <a:off x="1895707" y="3576414"/>
            <a:ext cx="4737824" cy="1260615"/>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____ </a:t>
            </a:r>
            <a:r>
              <a:rPr lang="en-US" dirty="0">
                <a:solidFill>
                  <a:schemeClr val="tx1"/>
                </a:solidFill>
                <a:sym typeface="Wingdings" panose="05000000000000000000" pitchFamily="2" charset="2"/>
              </a:rPr>
              <a:t></a:t>
            </a:r>
            <a:r>
              <a:rPr lang="en-US" dirty="0">
                <a:solidFill>
                  <a:schemeClr val="tx1"/>
                </a:solidFill>
              </a:rPr>
              <a:t>____ </a:t>
            </a:r>
            <a:r>
              <a:rPr lang="en-US" dirty="0">
                <a:solidFill>
                  <a:schemeClr val="tx1"/>
                </a:solidFill>
                <a:sym typeface="Wingdings" panose="05000000000000000000" pitchFamily="2" charset="2"/>
              </a:rPr>
              <a:t></a:t>
            </a:r>
            <a:r>
              <a:rPr lang="en-US" dirty="0">
                <a:solidFill>
                  <a:schemeClr val="tx1"/>
                </a:solidFill>
              </a:rPr>
              <a:t>____ </a:t>
            </a:r>
            <a:r>
              <a:rPr lang="en-US" dirty="0">
                <a:solidFill>
                  <a:schemeClr val="tx1"/>
                </a:solidFill>
                <a:sym typeface="Wingdings" panose="05000000000000000000" pitchFamily="2" charset="2"/>
              </a:rPr>
              <a:t></a:t>
            </a:r>
            <a:r>
              <a:rPr lang="en-US" dirty="0">
                <a:solidFill>
                  <a:schemeClr val="tx1"/>
                </a:solidFill>
              </a:rPr>
              <a:t>____ </a:t>
            </a:r>
            <a:r>
              <a:rPr lang="en-US" dirty="0">
                <a:solidFill>
                  <a:schemeClr val="tx1"/>
                </a:solidFill>
                <a:sym typeface="Wingdings" panose="05000000000000000000" pitchFamily="2" charset="2"/>
              </a:rPr>
              <a:t></a:t>
            </a:r>
            <a:r>
              <a:rPr lang="en-US" dirty="0">
                <a:solidFill>
                  <a:schemeClr val="tx1"/>
                </a:solidFill>
              </a:rPr>
              <a:t>____ </a:t>
            </a:r>
            <a:r>
              <a:rPr lang="en-US" dirty="0">
                <a:solidFill>
                  <a:schemeClr val="tx1"/>
                </a:solidFill>
                <a:sym typeface="Wingdings" panose="05000000000000000000" pitchFamily="2" charset="2"/>
              </a:rPr>
              <a:t></a:t>
            </a:r>
            <a:endParaRPr lang="en-US" dirty="0">
              <a:solidFill>
                <a:schemeClr val="tx1"/>
              </a:solidFill>
            </a:endParaRPr>
          </a:p>
          <a:p>
            <a:pPr algn="ctr"/>
            <a:endParaRPr lang="en-US" dirty="0">
              <a:solidFill>
                <a:schemeClr val="tx1"/>
              </a:solidFill>
            </a:endParaRPr>
          </a:p>
          <a:p>
            <a:pPr algn="ctr"/>
            <a:r>
              <a:rPr lang="en-US" dirty="0">
                <a:solidFill>
                  <a:schemeClr val="tx1"/>
                </a:solidFill>
              </a:rPr>
              <a:t>____ </a:t>
            </a:r>
            <a:r>
              <a:rPr lang="en-US" dirty="0">
                <a:solidFill>
                  <a:schemeClr val="tx1"/>
                </a:solidFill>
                <a:sym typeface="Wingdings" panose="05000000000000000000" pitchFamily="2" charset="2"/>
              </a:rPr>
              <a:t></a:t>
            </a:r>
            <a:r>
              <a:rPr lang="en-US" dirty="0">
                <a:solidFill>
                  <a:schemeClr val="tx1"/>
                </a:solidFill>
              </a:rPr>
              <a:t>____ </a:t>
            </a:r>
            <a:r>
              <a:rPr lang="en-US" dirty="0">
                <a:solidFill>
                  <a:schemeClr val="tx1"/>
                </a:solidFill>
                <a:sym typeface="Wingdings" panose="05000000000000000000" pitchFamily="2" charset="2"/>
              </a:rPr>
              <a:t></a:t>
            </a:r>
            <a:r>
              <a:rPr lang="en-US" dirty="0">
                <a:solidFill>
                  <a:schemeClr val="tx1"/>
                </a:solidFill>
              </a:rPr>
              <a:t>____ </a:t>
            </a:r>
            <a:r>
              <a:rPr lang="en-US" dirty="0">
                <a:solidFill>
                  <a:schemeClr val="tx1"/>
                </a:solidFill>
                <a:sym typeface="Wingdings" panose="05000000000000000000" pitchFamily="2" charset="2"/>
              </a:rPr>
              <a:t></a:t>
            </a:r>
            <a:r>
              <a:rPr lang="en-US" dirty="0">
                <a:solidFill>
                  <a:schemeClr val="tx1"/>
                </a:solidFill>
              </a:rPr>
              <a:t>____</a:t>
            </a:r>
            <a:r>
              <a:rPr lang="en-US" dirty="0">
                <a:solidFill>
                  <a:schemeClr val="tx1"/>
                </a:solidFill>
                <a:sym typeface="Wingdings" panose="05000000000000000000" pitchFamily="2" charset="2"/>
              </a:rPr>
              <a:t> </a:t>
            </a:r>
            <a:endParaRPr lang="en-US" dirty="0">
              <a:solidFill>
                <a:schemeClr val="tx1"/>
              </a:solidFill>
            </a:endParaRPr>
          </a:p>
        </p:txBody>
      </p:sp>
      <p:sp>
        <p:nvSpPr>
          <p:cNvPr id="11" name="Rectangle 10">
            <a:extLst>
              <a:ext uri="{FF2B5EF4-FFF2-40B4-BE49-F238E27FC236}">
                <a16:creationId xmlns:a16="http://schemas.microsoft.com/office/drawing/2014/main" id="{8A61447E-26A4-976D-3E5B-19508B9B6023}"/>
              </a:ext>
            </a:extLst>
          </p:cNvPr>
          <p:cNvSpPr/>
          <p:nvPr/>
        </p:nvSpPr>
        <p:spPr>
          <a:xfrm>
            <a:off x="1895707" y="3210619"/>
            <a:ext cx="4737824"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9</a:t>
            </a:r>
          </a:p>
        </p:txBody>
      </p:sp>
      <p:grpSp>
        <p:nvGrpSpPr>
          <p:cNvPr id="12" name="Group 11">
            <a:extLst>
              <a:ext uri="{FF2B5EF4-FFF2-40B4-BE49-F238E27FC236}">
                <a16:creationId xmlns:a16="http://schemas.microsoft.com/office/drawing/2014/main" id="{8AEE4CB1-8E63-F487-0575-044B5A2E71E1}"/>
              </a:ext>
            </a:extLst>
          </p:cNvPr>
          <p:cNvGrpSpPr/>
          <p:nvPr/>
        </p:nvGrpSpPr>
        <p:grpSpPr>
          <a:xfrm>
            <a:off x="1016001" y="7501120"/>
            <a:ext cx="1671241" cy="1072726"/>
            <a:chOff x="1016001" y="7501120"/>
            <a:chExt cx="1671241" cy="1072726"/>
          </a:xfrm>
        </p:grpSpPr>
        <p:pic>
          <p:nvPicPr>
            <p:cNvPr id="13" name="Graphic 12" descr="Lock outline">
              <a:extLst>
                <a:ext uri="{FF2B5EF4-FFF2-40B4-BE49-F238E27FC236}">
                  <a16:creationId xmlns:a16="http://schemas.microsoft.com/office/drawing/2014/main" id="{4566D5C3-7A8C-DAC3-46CB-125B113AB4B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4066"/>
            <a:stretch/>
          </p:blipFill>
          <p:spPr>
            <a:xfrm>
              <a:off x="1016001" y="7639050"/>
              <a:ext cx="1671241" cy="934796"/>
            </a:xfrm>
            <a:prstGeom prst="rect">
              <a:avLst/>
            </a:prstGeom>
          </p:spPr>
        </p:pic>
        <p:sp>
          <p:nvSpPr>
            <p:cNvPr id="15" name="Rectangle 14">
              <a:extLst>
                <a:ext uri="{FF2B5EF4-FFF2-40B4-BE49-F238E27FC236}">
                  <a16:creationId xmlns:a16="http://schemas.microsoft.com/office/drawing/2014/main" id="{9B88EA8E-5538-2180-EE29-06E4C9F6CE62}"/>
                </a:ext>
              </a:extLst>
            </p:cNvPr>
            <p:cNvSpPr/>
            <p:nvPr/>
          </p:nvSpPr>
          <p:spPr>
            <a:xfrm rot="21197232">
              <a:off x="1230108" y="7501120"/>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3EFA39-885B-BFEC-CF6C-AE823A695F35}"/>
                </a:ext>
              </a:extLst>
            </p:cNvPr>
            <p:cNvSpPr/>
            <p:nvPr/>
          </p:nvSpPr>
          <p:spPr>
            <a:xfrm rot="288119">
              <a:off x="1901707" y="7502938"/>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Lock outline">
            <a:extLst>
              <a:ext uri="{FF2B5EF4-FFF2-40B4-BE49-F238E27FC236}">
                <a16:creationId xmlns:a16="http://schemas.microsoft.com/office/drawing/2014/main" id="{FFE4ED1F-796C-0060-B950-392DDDD0D42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98" t="11328" r="26547" b="56645"/>
          <a:stretch/>
        </p:blipFill>
        <p:spPr>
          <a:xfrm>
            <a:off x="834980" y="7146786"/>
            <a:ext cx="774700" cy="535259"/>
          </a:xfrm>
          <a:prstGeom prst="rect">
            <a:avLst/>
          </a:prstGeom>
        </p:spPr>
      </p:pic>
      <p:pic>
        <p:nvPicPr>
          <p:cNvPr id="22" name="Graphic 21" descr="Collision outline">
            <a:extLst>
              <a:ext uri="{FF2B5EF4-FFF2-40B4-BE49-F238E27FC236}">
                <a16:creationId xmlns:a16="http://schemas.microsoft.com/office/drawing/2014/main" id="{A14113F2-F35C-85EC-FF4B-77568C749A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051" y="7604155"/>
            <a:ext cx="914400" cy="914400"/>
          </a:xfrm>
          <a:prstGeom prst="rect">
            <a:avLst/>
          </a:prstGeom>
        </p:spPr>
      </p:pic>
      <p:sp>
        <p:nvSpPr>
          <p:cNvPr id="23" name="Rectangle 22">
            <a:extLst>
              <a:ext uri="{FF2B5EF4-FFF2-40B4-BE49-F238E27FC236}">
                <a16:creationId xmlns:a16="http://schemas.microsoft.com/office/drawing/2014/main" id="{D2EA2E17-08F2-75AA-B802-74BE3D2E41E8}"/>
              </a:ext>
            </a:extLst>
          </p:cNvPr>
          <p:cNvSpPr/>
          <p:nvPr/>
        </p:nvSpPr>
        <p:spPr>
          <a:xfrm>
            <a:off x="2571750" y="7146786"/>
            <a:ext cx="4061781" cy="1260614"/>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YOU </a:t>
            </a:r>
          </a:p>
          <a:p>
            <a:pPr algn="ct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ESCAPED!</a:t>
            </a:r>
          </a:p>
        </p:txBody>
      </p:sp>
      <p:sp>
        <p:nvSpPr>
          <p:cNvPr id="6" name="Rectangle 5">
            <a:extLst>
              <a:ext uri="{FF2B5EF4-FFF2-40B4-BE49-F238E27FC236}">
                <a16:creationId xmlns:a16="http://schemas.microsoft.com/office/drawing/2014/main" id="{09A0A232-2730-AE7E-F780-1DE9D547A0A9}"/>
              </a:ext>
            </a:extLst>
          </p:cNvPr>
          <p:cNvSpPr/>
          <p:nvPr/>
        </p:nvSpPr>
        <p:spPr>
          <a:xfrm>
            <a:off x="1895707" y="5273618"/>
            <a:ext cx="4737824" cy="1731088"/>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4193103F-AEF7-3A80-2CCA-325ED4E72297}"/>
              </a:ext>
            </a:extLst>
          </p:cNvPr>
          <p:cNvSpPr/>
          <p:nvPr/>
        </p:nvSpPr>
        <p:spPr>
          <a:xfrm>
            <a:off x="1895707" y="4907823"/>
            <a:ext cx="4737824"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NOTES</a:t>
            </a:r>
          </a:p>
        </p:txBody>
      </p:sp>
    </p:spTree>
    <p:extLst>
      <p:ext uri="{BB962C8B-B14F-4D97-AF65-F5344CB8AC3E}">
        <p14:creationId xmlns:p14="http://schemas.microsoft.com/office/powerpoint/2010/main" val="1419709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1451</TotalTime>
  <Words>9225</Words>
  <Application>Microsoft Office PowerPoint</Application>
  <PresentationFormat>Letter Paper (8.5x11 in)</PresentationFormat>
  <Paragraphs>869</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Roudebush, Hannah</dc:creator>
  <cp:lastModifiedBy>Roudebush, Hannah</cp:lastModifiedBy>
  <cp:revision>2</cp:revision>
  <cp:lastPrinted>2023-02-03T17:53:48Z</cp:lastPrinted>
  <dcterms:created xsi:type="dcterms:W3CDTF">2022-12-22T18:35:04Z</dcterms:created>
  <dcterms:modified xsi:type="dcterms:W3CDTF">2023-02-03T18:46:21Z</dcterms:modified>
</cp:coreProperties>
</file>